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6" r:id="rId5"/>
    <p:sldId id="287" r:id="rId6"/>
    <p:sldId id="291" r:id="rId7"/>
    <p:sldId id="292" r:id="rId8"/>
    <p:sldId id="288" r:id="rId9"/>
    <p:sldId id="289" r:id="rId10"/>
    <p:sldId id="290" r:id="rId11"/>
    <p:sldId id="293" r:id="rId12"/>
    <p:sldId id="268" r:id="rId13"/>
    <p:sldId id="281" r:id="rId14"/>
    <p:sldId id="267" r:id="rId15"/>
    <p:sldId id="269" r:id="rId16"/>
    <p:sldId id="270" r:id="rId17"/>
    <p:sldId id="271" r:id="rId18"/>
    <p:sldId id="283" r:id="rId19"/>
    <p:sldId id="259" r:id="rId20"/>
    <p:sldId id="272" r:id="rId21"/>
    <p:sldId id="273" r:id="rId22"/>
    <p:sldId id="274" r:id="rId23"/>
    <p:sldId id="282" r:id="rId24"/>
    <p:sldId id="260" r:id="rId25"/>
    <p:sldId id="275" r:id="rId26"/>
    <p:sldId id="277" r:id="rId27"/>
    <p:sldId id="276" r:id="rId28"/>
    <p:sldId id="284" r:id="rId29"/>
    <p:sldId id="261" r:id="rId30"/>
    <p:sldId id="278" r:id="rId31"/>
    <p:sldId id="279" r:id="rId32"/>
    <p:sldId id="280" r:id="rId33"/>
    <p:sldId id="262" r:id="rId34"/>
    <p:sldId id="285" r:id="rId35"/>
    <p:sldId id="263" r:id="rId36"/>
    <p:sldId id="264" r:id="rId37"/>
    <p:sldId id="265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883" autoAdjust="0"/>
  </p:normalViewPr>
  <p:slideViewPr>
    <p:cSldViewPr>
      <p:cViewPr varScale="1">
        <p:scale>
          <a:sx n="68" d="100"/>
          <a:sy n="68" d="100"/>
        </p:scale>
        <p:origin x="-14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15.06.2020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15.06.2020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15.06.2020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png"/><Relationship Id="rId4" Type="http://schemas.openxmlformats.org/officeDocument/2006/relationships/image" Target="../media/image5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3617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84884" y="1822915"/>
            <a:ext cx="6550496" cy="1470025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Comic Sans MS" panose="030F0702030302020204" pitchFamily="66" charset="0"/>
              </a:rPr>
              <a:t>детский сад </a:t>
            </a:r>
            <a:br>
              <a:rPr lang="ru-RU" sz="4000" dirty="0" smtClean="0">
                <a:latin typeface="Comic Sans MS" panose="030F0702030302020204" pitchFamily="66" charset="0"/>
              </a:rPr>
            </a:br>
            <a:r>
              <a:rPr lang="ru-RU" sz="4000" dirty="0" smtClean="0">
                <a:latin typeface="Comic Sans MS" panose="030F0702030302020204" pitchFamily="66" charset="0"/>
              </a:rPr>
              <a:t>№ 170</a:t>
            </a:r>
            <a:endParaRPr lang="ru-RU" sz="4000" dirty="0">
              <a:latin typeface="Comic Sans MS" panose="030F0702030302020204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03848" y="476672"/>
            <a:ext cx="51125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Comic Sans MS" panose="030F0702030302020204" pitchFamily="66" charset="0"/>
              </a:rPr>
              <a:t>Добро пожаловать в наш </a:t>
            </a:r>
            <a:endParaRPr lang="ru-RU" sz="4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1449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C:\Users\МАДОУ детский сад\AppData\Local\Microsoft\Windows\INetCache\Content.Word\IMG_20200610_135649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352424"/>
            <a:ext cx="4248472" cy="4732760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  <p:sp>
        <p:nvSpPr>
          <p:cNvPr id="2" name="TextBox 1"/>
          <p:cNvSpPr txBox="1"/>
          <p:nvPr/>
        </p:nvSpPr>
        <p:spPr>
          <a:xfrm>
            <a:off x="4888661" y="476672"/>
            <a:ext cx="38164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Comic Sans MS" panose="030F0702030302020204" pitchFamily="66" charset="0"/>
              </a:rPr>
              <a:t>Пищеблок</a:t>
            </a:r>
            <a:endParaRPr lang="ru-RU" sz="3200" dirty="0">
              <a:latin typeface="Comic Sans MS" panose="030F0702030302020204" pitchFamily="66" charset="0"/>
            </a:endParaRPr>
          </a:p>
        </p:txBody>
      </p:sp>
      <p:pic>
        <p:nvPicPr>
          <p:cNvPr id="6" name="Рисунок 5" descr="C:\Users\МАДОУ детский сад\Desktop\IMG_20200615_101540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4048" y="1916832"/>
            <a:ext cx="3701037" cy="4464496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932149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900841" y="528279"/>
            <a:ext cx="38164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Comic Sans MS" panose="030F0702030302020204" pitchFamily="66" charset="0"/>
              </a:rPr>
              <a:t>Прачечная</a:t>
            </a:r>
            <a:endParaRPr lang="ru-RU" sz="3200" dirty="0">
              <a:latin typeface="Comic Sans MS" panose="030F0702030302020204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3999708" cy="532859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C:\Users\МАДОУ детский сад\Desktop\IMG_20200615_101424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51228" y="1916832"/>
            <a:ext cx="4281212" cy="4248472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942044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55576" y="1916832"/>
            <a:ext cx="792088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>В ДОУ функционируют 4 группы общеразвивающей направленности для детей от 3 до 7 лет</a:t>
            </a:r>
            <a:r>
              <a:rPr lang="ru-RU" sz="28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  <a:t/>
            </a:r>
            <a:br>
              <a:rPr lang="ru-RU" sz="2800" dirty="0">
                <a:solidFill>
                  <a:prstClr val="black"/>
                </a:solidFill>
                <a:latin typeface="Comic Sans MS" panose="030F0702030302020204" pitchFamily="66" charset="0"/>
                <a:ea typeface="+mj-ea"/>
                <a:cs typeface="+mj-cs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5527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27784" y="306724"/>
            <a:ext cx="3168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600" dirty="0" smtClean="0">
                <a:latin typeface="Comic Sans MS" panose="030F0702030302020204" pitchFamily="66" charset="0"/>
              </a:rPr>
              <a:t>Группа № 1</a:t>
            </a:r>
            <a:endParaRPr lang="ru-RU" sz="2800" dirty="0">
              <a:latin typeface="Comic Sans MS" panose="030F0702030302020204" pitchFamily="66" charset="0"/>
            </a:endParaRPr>
          </a:p>
        </p:txBody>
      </p:sp>
      <p:pic>
        <p:nvPicPr>
          <p:cNvPr id="5" name="Рисунок 4" descr="C:\Users\МАДОУ детский сад\AppData\Local\Microsoft\Windows\INetCache\Content.Word\IMG_20200610_13591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67744" y="2000929"/>
            <a:ext cx="4608512" cy="4326030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  <p:sp>
        <p:nvSpPr>
          <p:cNvPr id="3" name="TextBox 2"/>
          <p:cNvSpPr txBox="1"/>
          <p:nvPr/>
        </p:nvSpPr>
        <p:spPr>
          <a:xfrm>
            <a:off x="2106670" y="953055"/>
            <a:ext cx="56166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Comic Sans MS" panose="030F0702030302020204" pitchFamily="66" charset="0"/>
              </a:rPr>
              <a:t>Отдельный вход с левой стороны от центральной двери</a:t>
            </a:r>
            <a:endParaRPr lang="ru-RU" sz="2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181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047" y="908720"/>
            <a:ext cx="4611043" cy="345638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056" y="978987"/>
            <a:ext cx="3670300" cy="48958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75376" y="4539117"/>
            <a:ext cx="34563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Comic Sans MS" panose="030F0702030302020204" pitchFamily="66" charset="0"/>
              </a:rPr>
              <a:t>Приемная</a:t>
            </a:r>
            <a:endParaRPr lang="ru-RU" sz="3200" dirty="0">
              <a:latin typeface="Comic Sans MS" panose="030F07020303020202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76056" y="5961311"/>
            <a:ext cx="3670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Comic Sans MS" panose="030F0702030302020204" pitchFamily="66" charset="0"/>
              </a:rPr>
              <a:t>Буфет</a:t>
            </a:r>
            <a:endParaRPr lang="ru-RU" sz="32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7833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404664"/>
            <a:ext cx="7497273" cy="563497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875920" y="6039636"/>
            <a:ext cx="5688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Comic Sans MS" panose="030F0702030302020204" pitchFamily="66" charset="0"/>
              </a:rPr>
              <a:t>Групповое помещение</a:t>
            </a:r>
            <a:endParaRPr lang="ru-RU" sz="32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253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4806290" cy="639876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286409" y="764704"/>
            <a:ext cx="374441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Comic Sans MS" panose="030F0702030302020204" pitchFamily="66" charset="0"/>
              </a:rPr>
              <a:t>Отдельное помещение для сна отсутствует.</a:t>
            </a:r>
          </a:p>
          <a:p>
            <a:pPr algn="ctr"/>
            <a:endParaRPr lang="ru-RU" sz="2800" dirty="0" smtClean="0">
              <a:latin typeface="Comic Sans MS" panose="030F0702030302020204" pitchFamily="66" charset="0"/>
            </a:endParaRPr>
          </a:p>
          <a:p>
            <a:pPr algn="ctr"/>
            <a:r>
              <a:rPr lang="ru-RU" sz="2800" dirty="0" smtClean="0">
                <a:latin typeface="Comic Sans MS" panose="030F0702030302020204" pitchFamily="66" charset="0"/>
              </a:rPr>
              <a:t>Дети спят на раскладных кроватях в групповом помещении </a:t>
            </a:r>
            <a:endParaRPr lang="ru-RU" sz="2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4860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01512" y="2924944"/>
            <a:ext cx="4964055" cy="373848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4627563" cy="345598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148064" y="1052736"/>
            <a:ext cx="3600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Comic Sans MS" panose="030F0702030302020204" pitchFamily="66" charset="0"/>
              </a:rPr>
              <a:t>Санитарная комната</a:t>
            </a:r>
            <a:endParaRPr lang="ru-RU" sz="32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3827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32112" y="260648"/>
            <a:ext cx="3279775" cy="963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39651" y="980728"/>
            <a:ext cx="62646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Comic Sans MS" panose="030F0702030302020204" pitchFamily="66" charset="0"/>
              </a:rPr>
              <a:t>Находится на втором  этаже правое крыло </a:t>
            </a:r>
            <a:endParaRPr lang="ru-RU" sz="3200" dirty="0">
              <a:latin typeface="Comic Sans MS" panose="030F0702030302020204" pitchFamily="66" charset="0"/>
            </a:endParaRPr>
          </a:p>
        </p:txBody>
      </p:sp>
      <p:pic>
        <p:nvPicPr>
          <p:cNvPr id="11" name="Рисунок 10" descr="C:\Users\МАДОУ детский сад\AppData\Local\Microsoft\Windows\INetCache\Content.Word\IMG_20200610_154150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20606" y="2057946"/>
            <a:ext cx="4771673" cy="3531294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759236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7704856" cy="1080120"/>
          </a:xfrm>
        </p:spPr>
        <p:txBody>
          <a:bodyPr>
            <a:noAutofit/>
          </a:bodyPr>
          <a:lstStyle/>
          <a:p>
            <a:r>
              <a:rPr lang="ru-RU" sz="1600" dirty="0" smtClean="0">
                <a:latin typeface="Comic Sans MS" panose="030F0702030302020204" pitchFamily="66" charset="0"/>
              </a:rPr>
              <a:t/>
            </a:r>
            <a:br>
              <a:rPr lang="ru-RU" sz="1600" dirty="0" smtClean="0">
                <a:latin typeface="Comic Sans MS" panose="030F0702030302020204" pitchFamily="66" charset="0"/>
              </a:rPr>
            </a:br>
            <a:endParaRPr lang="ru-RU" sz="1600" dirty="0">
              <a:latin typeface="Comic Sans MS" panose="030F0702030302020204" pitchFamily="66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5" y="476672"/>
            <a:ext cx="5011809" cy="376279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4128" y="1997640"/>
            <a:ext cx="3096344" cy="413074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81259" y="4509120"/>
            <a:ext cx="32403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Comic Sans MS" panose="030F0702030302020204" pitchFamily="66" charset="0"/>
              </a:rPr>
              <a:t>Приемная</a:t>
            </a:r>
            <a:endParaRPr lang="ru-RU" sz="3200" dirty="0">
              <a:latin typeface="Comic Sans MS" panose="030F07020303020202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24128" y="1268760"/>
            <a:ext cx="2736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Comic Sans MS" panose="030F0702030302020204" pitchFamily="66" charset="0"/>
              </a:rPr>
              <a:t>Буфет</a:t>
            </a:r>
            <a:endParaRPr lang="ru-RU" sz="32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8930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4048" y="116632"/>
            <a:ext cx="3816424" cy="4536504"/>
          </a:xfrm>
        </p:spPr>
        <p:txBody>
          <a:bodyPr>
            <a:noAutofit/>
          </a:bodyPr>
          <a:lstStyle/>
          <a:p>
            <a:r>
              <a:rPr lang="ru-RU" sz="1600" dirty="0">
                <a:latin typeface="Comic Sans MS" panose="030F0702030302020204" pitchFamily="66" charset="0"/>
              </a:rPr>
              <a:t>Детский сад, детский сад… </a:t>
            </a:r>
            <a:r>
              <a:rPr lang="ru-RU" sz="1600" dirty="0" smtClean="0">
                <a:latin typeface="Comic Sans MS" panose="030F0702030302020204" pitchFamily="66" charset="0"/>
              </a:rPr>
              <a:t/>
            </a:r>
            <a:br>
              <a:rPr lang="ru-RU" sz="1600" dirty="0" smtClean="0">
                <a:latin typeface="Comic Sans MS" panose="030F0702030302020204" pitchFamily="66" charset="0"/>
              </a:rPr>
            </a:br>
            <a:r>
              <a:rPr lang="ru-RU" sz="1600" dirty="0" smtClean="0">
                <a:latin typeface="Comic Sans MS" panose="030F0702030302020204" pitchFamily="66" charset="0"/>
              </a:rPr>
              <a:t>Почему </a:t>
            </a:r>
            <a:r>
              <a:rPr lang="ru-RU" sz="1600" dirty="0">
                <a:latin typeface="Comic Sans MS" panose="030F0702030302020204" pitchFamily="66" charset="0"/>
              </a:rPr>
              <a:t>так говорят? </a:t>
            </a:r>
            <a:r>
              <a:rPr lang="ru-RU" sz="1600" dirty="0" smtClean="0">
                <a:latin typeface="Comic Sans MS" panose="030F0702030302020204" pitchFamily="66" charset="0"/>
              </a:rPr>
              <a:t/>
            </a:r>
            <a:br>
              <a:rPr lang="ru-RU" sz="1600" dirty="0" smtClean="0">
                <a:latin typeface="Comic Sans MS" panose="030F0702030302020204" pitchFamily="66" charset="0"/>
              </a:rPr>
            </a:br>
            <a:r>
              <a:rPr lang="ru-RU" sz="1600" dirty="0" smtClean="0">
                <a:latin typeface="Comic Sans MS" panose="030F0702030302020204" pitchFamily="66" charset="0"/>
              </a:rPr>
              <a:t>Потому</a:t>
            </a:r>
            <a:r>
              <a:rPr lang="ru-RU" sz="1600" dirty="0">
                <a:latin typeface="Comic Sans MS" panose="030F0702030302020204" pitchFamily="66" charset="0"/>
              </a:rPr>
              <a:t>, что дружно в нем </a:t>
            </a:r>
            <a:r>
              <a:rPr lang="ru-RU" sz="1600" dirty="0" smtClean="0">
                <a:latin typeface="Comic Sans MS" panose="030F0702030302020204" pitchFamily="66" charset="0"/>
              </a:rPr>
              <a:t/>
            </a:r>
            <a:br>
              <a:rPr lang="ru-RU" sz="1600" dirty="0" smtClean="0">
                <a:latin typeface="Comic Sans MS" panose="030F0702030302020204" pitchFamily="66" charset="0"/>
              </a:rPr>
            </a:br>
            <a:r>
              <a:rPr lang="ru-RU" sz="1600" dirty="0" smtClean="0">
                <a:latin typeface="Comic Sans MS" panose="030F0702030302020204" pitchFamily="66" charset="0"/>
              </a:rPr>
              <a:t>Мы </a:t>
            </a:r>
            <a:r>
              <a:rPr lang="ru-RU" sz="1600" dirty="0">
                <a:latin typeface="Comic Sans MS" panose="030F0702030302020204" pitchFamily="66" charset="0"/>
              </a:rPr>
              <a:t>одной семьей растем! </a:t>
            </a:r>
            <a:r>
              <a:rPr lang="ru-RU" sz="1600" dirty="0" smtClean="0">
                <a:latin typeface="Comic Sans MS" panose="030F0702030302020204" pitchFamily="66" charset="0"/>
              </a:rPr>
              <a:t/>
            </a:r>
            <a:br>
              <a:rPr lang="ru-RU" sz="1600" dirty="0" smtClean="0">
                <a:latin typeface="Comic Sans MS" panose="030F0702030302020204" pitchFamily="66" charset="0"/>
              </a:rPr>
            </a:br>
            <a:r>
              <a:rPr lang="ru-RU" sz="1600" dirty="0" smtClean="0">
                <a:latin typeface="Comic Sans MS" panose="030F0702030302020204" pitchFamily="66" charset="0"/>
              </a:rPr>
              <a:t/>
            </a:r>
            <a:br>
              <a:rPr lang="ru-RU" sz="1600" dirty="0" smtClean="0">
                <a:latin typeface="Comic Sans MS" panose="030F0702030302020204" pitchFamily="66" charset="0"/>
              </a:rPr>
            </a:br>
            <a:r>
              <a:rPr lang="ru-RU" sz="1600" dirty="0" smtClean="0">
                <a:latin typeface="Comic Sans MS" panose="030F0702030302020204" pitchFamily="66" charset="0"/>
              </a:rPr>
              <a:t>Детки </a:t>
            </a:r>
            <a:r>
              <a:rPr lang="ru-RU" sz="1600" dirty="0">
                <a:latin typeface="Comic Sans MS" panose="030F0702030302020204" pitchFamily="66" charset="0"/>
              </a:rPr>
              <a:t>в садике живут, </a:t>
            </a:r>
            <a:r>
              <a:rPr lang="ru-RU" sz="1600" dirty="0" smtClean="0">
                <a:latin typeface="Comic Sans MS" panose="030F0702030302020204" pitchFamily="66" charset="0"/>
              </a:rPr>
              <a:t/>
            </a:r>
            <a:br>
              <a:rPr lang="ru-RU" sz="1600" dirty="0" smtClean="0">
                <a:latin typeface="Comic Sans MS" panose="030F0702030302020204" pitchFamily="66" charset="0"/>
              </a:rPr>
            </a:br>
            <a:r>
              <a:rPr lang="ru-RU" sz="1600" dirty="0" smtClean="0">
                <a:latin typeface="Comic Sans MS" panose="030F0702030302020204" pitchFamily="66" charset="0"/>
              </a:rPr>
              <a:t>Здесь </a:t>
            </a:r>
            <a:r>
              <a:rPr lang="ru-RU" sz="1600" dirty="0">
                <a:latin typeface="Comic Sans MS" panose="030F0702030302020204" pitchFamily="66" charset="0"/>
              </a:rPr>
              <a:t>играют и поют, </a:t>
            </a:r>
            <a:r>
              <a:rPr lang="ru-RU" sz="1600" dirty="0" smtClean="0">
                <a:latin typeface="Comic Sans MS" panose="030F0702030302020204" pitchFamily="66" charset="0"/>
              </a:rPr>
              <a:t/>
            </a:r>
            <a:br>
              <a:rPr lang="ru-RU" sz="1600" dirty="0" smtClean="0">
                <a:latin typeface="Comic Sans MS" panose="030F0702030302020204" pitchFamily="66" charset="0"/>
              </a:rPr>
            </a:br>
            <a:r>
              <a:rPr lang="ru-RU" sz="1600" dirty="0" smtClean="0">
                <a:latin typeface="Comic Sans MS" panose="030F0702030302020204" pitchFamily="66" charset="0"/>
              </a:rPr>
              <a:t>Здесь </a:t>
            </a:r>
            <a:r>
              <a:rPr lang="ru-RU" sz="1600" dirty="0">
                <a:latin typeface="Comic Sans MS" panose="030F0702030302020204" pitchFamily="66" charset="0"/>
              </a:rPr>
              <a:t>друзей себе находят, </a:t>
            </a:r>
            <a:r>
              <a:rPr lang="ru-RU" sz="1600" dirty="0" smtClean="0">
                <a:latin typeface="Comic Sans MS" panose="030F0702030302020204" pitchFamily="66" charset="0"/>
              </a:rPr>
              <a:t/>
            </a:r>
            <a:br>
              <a:rPr lang="ru-RU" sz="1600" dirty="0" smtClean="0">
                <a:latin typeface="Comic Sans MS" panose="030F0702030302020204" pitchFamily="66" charset="0"/>
              </a:rPr>
            </a:br>
            <a:r>
              <a:rPr lang="ru-RU" sz="1600" dirty="0" smtClean="0">
                <a:latin typeface="Comic Sans MS" panose="030F0702030302020204" pitchFamily="66" charset="0"/>
              </a:rPr>
              <a:t>На </a:t>
            </a:r>
            <a:r>
              <a:rPr lang="ru-RU" sz="1600" dirty="0">
                <a:latin typeface="Comic Sans MS" panose="030F0702030302020204" pitchFamily="66" charset="0"/>
              </a:rPr>
              <a:t>прогулку с ними ходят. </a:t>
            </a:r>
            <a:r>
              <a:rPr lang="ru-RU" sz="1600" dirty="0" smtClean="0">
                <a:latin typeface="Comic Sans MS" panose="030F0702030302020204" pitchFamily="66" charset="0"/>
              </a:rPr>
              <a:t/>
            </a:r>
            <a:br>
              <a:rPr lang="ru-RU" sz="1600" dirty="0" smtClean="0">
                <a:latin typeface="Comic Sans MS" panose="030F0702030302020204" pitchFamily="66" charset="0"/>
              </a:rPr>
            </a:br>
            <a:r>
              <a:rPr lang="ru-RU" sz="1600" dirty="0" smtClean="0">
                <a:latin typeface="Comic Sans MS" panose="030F0702030302020204" pitchFamily="66" charset="0"/>
              </a:rPr>
              <a:t>Вместе </a:t>
            </a:r>
            <a:r>
              <a:rPr lang="ru-RU" sz="1600" dirty="0">
                <a:latin typeface="Comic Sans MS" panose="030F0702030302020204" pitchFamily="66" charset="0"/>
              </a:rPr>
              <a:t>спорят и мечтают, </a:t>
            </a:r>
            <a:r>
              <a:rPr lang="ru-RU" sz="1600" dirty="0" smtClean="0">
                <a:latin typeface="Comic Sans MS" panose="030F0702030302020204" pitchFamily="66" charset="0"/>
              </a:rPr>
              <a:t/>
            </a:r>
            <a:br>
              <a:rPr lang="ru-RU" sz="1600" dirty="0" smtClean="0">
                <a:latin typeface="Comic Sans MS" panose="030F0702030302020204" pitchFamily="66" charset="0"/>
              </a:rPr>
            </a:br>
            <a:r>
              <a:rPr lang="ru-RU" sz="1600" dirty="0" smtClean="0">
                <a:latin typeface="Comic Sans MS" panose="030F0702030302020204" pitchFamily="66" charset="0"/>
              </a:rPr>
              <a:t>Незаметно </a:t>
            </a:r>
            <a:r>
              <a:rPr lang="ru-RU" sz="1600" dirty="0">
                <a:latin typeface="Comic Sans MS" panose="030F0702030302020204" pitchFamily="66" charset="0"/>
              </a:rPr>
              <a:t>подрастают. </a:t>
            </a:r>
            <a:r>
              <a:rPr lang="ru-RU" sz="1600" dirty="0" smtClean="0">
                <a:latin typeface="Comic Sans MS" panose="030F0702030302020204" pitchFamily="66" charset="0"/>
              </a:rPr>
              <a:t/>
            </a:r>
            <a:br>
              <a:rPr lang="ru-RU" sz="1600" dirty="0" smtClean="0">
                <a:latin typeface="Comic Sans MS" panose="030F0702030302020204" pitchFamily="66" charset="0"/>
              </a:rPr>
            </a:br>
            <a:r>
              <a:rPr lang="ru-RU" sz="1600" dirty="0" smtClean="0">
                <a:latin typeface="Comic Sans MS" panose="030F0702030302020204" pitchFamily="66" charset="0"/>
              </a:rPr>
              <a:t/>
            </a:r>
            <a:br>
              <a:rPr lang="ru-RU" sz="1600" dirty="0" smtClean="0">
                <a:latin typeface="Comic Sans MS" panose="030F0702030302020204" pitchFamily="66" charset="0"/>
              </a:rPr>
            </a:br>
            <a:r>
              <a:rPr lang="ru-RU" sz="1600" dirty="0" smtClean="0">
                <a:latin typeface="Comic Sans MS" panose="030F0702030302020204" pitchFamily="66" charset="0"/>
              </a:rPr>
              <a:t>Детский </a:t>
            </a:r>
            <a:r>
              <a:rPr lang="ru-RU" sz="1600" dirty="0">
                <a:latin typeface="Comic Sans MS" panose="030F0702030302020204" pitchFamily="66" charset="0"/>
              </a:rPr>
              <a:t>сад — второй ваш дом, </a:t>
            </a:r>
            <a:r>
              <a:rPr lang="ru-RU" sz="1600" dirty="0" smtClean="0">
                <a:latin typeface="Comic Sans MS" panose="030F0702030302020204" pitchFamily="66" charset="0"/>
              </a:rPr>
              <a:t/>
            </a:r>
            <a:br>
              <a:rPr lang="ru-RU" sz="1600" dirty="0" smtClean="0">
                <a:latin typeface="Comic Sans MS" panose="030F0702030302020204" pitchFamily="66" charset="0"/>
              </a:rPr>
            </a:br>
            <a:r>
              <a:rPr lang="ru-RU" sz="1600" dirty="0" smtClean="0">
                <a:latin typeface="Comic Sans MS" panose="030F0702030302020204" pitchFamily="66" charset="0"/>
              </a:rPr>
              <a:t>Как </a:t>
            </a:r>
            <a:r>
              <a:rPr lang="ru-RU" sz="1600" dirty="0">
                <a:latin typeface="Comic Sans MS" panose="030F0702030302020204" pitchFamily="66" charset="0"/>
              </a:rPr>
              <a:t>тепло, уютно в нем! </a:t>
            </a:r>
            <a:r>
              <a:rPr lang="ru-RU" sz="1600" dirty="0" smtClean="0">
                <a:latin typeface="Comic Sans MS" panose="030F0702030302020204" pitchFamily="66" charset="0"/>
              </a:rPr>
              <a:t/>
            </a:r>
            <a:br>
              <a:rPr lang="ru-RU" sz="1600" dirty="0" smtClean="0">
                <a:latin typeface="Comic Sans MS" panose="030F0702030302020204" pitchFamily="66" charset="0"/>
              </a:rPr>
            </a:br>
            <a:r>
              <a:rPr lang="ru-RU" sz="1600" dirty="0" smtClean="0">
                <a:latin typeface="Comic Sans MS" panose="030F0702030302020204" pitchFamily="66" charset="0"/>
              </a:rPr>
              <a:t>Вы </a:t>
            </a:r>
            <a:r>
              <a:rPr lang="ru-RU" sz="1600" dirty="0">
                <a:latin typeface="Comic Sans MS" panose="030F0702030302020204" pitchFamily="66" charset="0"/>
              </a:rPr>
              <a:t>его любите, дети, </a:t>
            </a:r>
            <a:r>
              <a:rPr lang="ru-RU" sz="1600" dirty="0" smtClean="0">
                <a:latin typeface="Comic Sans MS" panose="030F0702030302020204" pitchFamily="66" charset="0"/>
              </a:rPr>
              <a:t/>
            </a:r>
            <a:br>
              <a:rPr lang="ru-RU" sz="1600" dirty="0" smtClean="0">
                <a:latin typeface="Comic Sans MS" panose="030F0702030302020204" pitchFamily="66" charset="0"/>
              </a:rPr>
            </a:br>
            <a:r>
              <a:rPr lang="ru-RU" sz="1600" dirty="0" smtClean="0">
                <a:latin typeface="Comic Sans MS" panose="030F0702030302020204" pitchFamily="66" charset="0"/>
              </a:rPr>
              <a:t>Самый </a:t>
            </a:r>
            <a:r>
              <a:rPr lang="ru-RU" sz="1600" dirty="0">
                <a:latin typeface="Comic Sans MS" panose="030F0702030302020204" pitchFamily="66" charset="0"/>
              </a:rPr>
              <a:t>добрый дом на свете!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4251" y="764704"/>
            <a:ext cx="5080761" cy="3816424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3718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7704856" cy="1080120"/>
          </a:xfrm>
        </p:spPr>
        <p:txBody>
          <a:bodyPr>
            <a:noAutofit/>
          </a:bodyPr>
          <a:lstStyle/>
          <a:p>
            <a:r>
              <a:rPr lang="ru-RU" sz="1600" dirty="0" smtClean="0">
                <a:latin typeface="Comic Sans MS" panose="030F0702030302020204" pitchFamily="66" charset="0"/>
              </a:rPr>
              <a:t/>
            </a:r>
            <a:br>
              <a:rPr lang="ru-RU" sz="1600" dirty="0" smtClean="0">
                <a:latin typeface="Comic Sans MS" panose="030F0702030302020204" pitchFamily="66" charset="0"/>
              </a:rPr>
            </a:br>
            <a:endParaRPr lang="ru-RU" sz="1600" dirty="0">
              <a:latin typeface="Comic Sans MS" panose="030F0702030302020204" pitchFamily="66" charset="0"/>
            </a:endParaRPr>
          </a:p>
        </p:txBody>
      </p:sp>
      <p:pic>
        <p:nvPicPr>
          <p:cNvPr id="7" name="Рисунок 6" descr="C:\Users\МАДОУ детский сад\AppData\Local\Microsoft\Windows\INetCache\Content.Word\IMG_20200610_153935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764703"/>
            <a:ext cx="4392488" cy="3564409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3429000"/>
            <a:ext cx="4333403" cy="325077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220072" y="764703"/>
            <a:ext cx="3600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Comic Sans MS" panose="030F0702030302020204" pitchFamily="66" charset="0"/>
              </a:rPr>
              <a:t>Групповое помещение</a:t>
            </a:r>
            <a:endParaRPr lang="ru-RU" sz="32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3585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7704856" cy="1080120"/>
          </a:xfrm>
        </p:spPr>
        <p:txBody>
          <a:bodyPr>
            <a:noAutofit/>
          </a:bodyPr>
          <a:lstStyle/>
          <a:p>
            <a:r>
              <a:rPr lang="ru-RU" sz="1600" dirty="0" smtClean="0">
                <a:latin typeface="Comic Sans MS" panose="030F0702030302020204" pitchFamily="66" charset="0"/>
              </a:rPr>
              <a:t/>
            </a:r>
            <a:br>
              <a:rPr lang="ru-RU" sz="1600" dirty="0" smtClean="0">
                <a:latin typeface="Comic Sans MS" panose="030F0702030302020204" pitchFamily="66" charset="0"/>
              </a:rPr>
            </a:br>
            <a:endParaRPr lang="ru-RU" sz="1600" dirty="0">
              <a:latin typeface="Comic Sans MS" panose="030F0702030302020204" pitchFamily="66" charset="0"/>
            </a:endParaRPr>
          </a:p>
        </p:txBody>
      </p:sp>
      <p:pic>
        <p:nvPicPr>
          <p:cNvPr id="4" name="Рисунок 3" descr="C:\Users\МАДОУ детский сад\AppData\Local\Microsoft\Windows\INetCache\Content.Word\IMG_20200610_11165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9872" y="1268760"/>
            <a:ext cx="4968552" cy="4680520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  <p:sp>
        <p:nvSpPr>
          <p:cNvPr id="3" name="TextBox 2"/>
          <p:cNvSpPr txBox="1"/>
          <p:nvPr/>
        </p:nvSpPr>
        <p:spPr>
          <a:xfrm>
            <a:off x="539552" y="332656"/>
            <a:ext cx="259228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Comic Sans MS" panose="030F0702030302020204" pitchFamily="66" charset="0"/>
              </a:rPr>
              <a:t>Отдельное помещение для сна отсутствует.</a:t>
            </a:r>
          </a:p>
          <a:p>
            <a:pPr algn="ctr"/>
            <a:endParaRPr lang="ru-RU" sz="2400" dirty="0">
              <a:latin typeface="Comic Sans MS" panose="030F0702030302020204" pitchFamily="66" charset="0"/>
            </a:endParaRPr>
          </a:p>
          <a:p>
            <a:pPr algn="ctr"/>
            <a:r>
              <a:rPr lang="ru-RU" sz="2400" dirty="0" smtClean="0">
                <a:latin typeface="Comic Sans MS" panose="030F0702030302020204" pitchFamily="66" charset="0"/>
              </a:rPr>
              <a:t>Дети спят на раскладных кроватях</a:t>
            </a:r>
          </a:p>
          <a:p>
            <a:pPr algn="ctr"/>
            <a:r>
              <a:rPr lang="ru-RU" sz="2400" dirty="0">
                <a:latin typeface="Comic Sans MS" panose="030F0702030302020204" pitchFamily="66" charset="0"/>
              </a:rPr>
              <a:t>в</a:t>
            </a:r>
            <a:r>
              <a:rPr lang="ru-RU" sz="2400" dirty="0" smtClean="0">
                <a:latin typeface="Comic Sans MS" panose="030F0702030302020204" pitchFamily="66" charset="0"/>
              </a:rPr>
              <a:t> групповом помещении </a:t>
            </a:r>
            <a:endParaRPr lang="ru-RU" sz="2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0479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7704856" cy="1080120"/>
          </a:xfrm>
        </p:spPr>
        <p:txBody>
          <a:bodyPr>
            <a:noAutofit/>
          </a:bodyPr>
          <a:lstStyle/>
          <a:p>
            <a:r>
              <a:rPr lang="ru-RU" sz="1600" dirty="0" smtClean="0">
                <a:latin typeface="Comic Sans MS" panose="030F0702030302020204" pitchFamily="66" charset="0"/>
              </a:rPr>
              <a:t/>
            </a:r>
            <a:br>
              <a:rPr lang="ru-RU" sz="1600" dirty="0" smtClean="0">
                <a:latin typeface="Comic Sans MS" panose="030F0702030302020204" pitchFamily="66" charset="0"/>
              </a:rPr>
            </a:br>
            <a:endParaRPr lang="ru-RU" sz="1600" dirty="0">
              <a:latin typeface="Comic Sans MS" panose="030F0702030302020204" pitchFamily="66" charset="0"/>
            </a:endParaRPr>
          </a:p>
        </p:txBody>
      </p:sp>
      <p:pic>
        <p:nvPicPr>
          <p:cNvPr id="5" name="Рисунок 4" descr="C:\Users\МАДОУ детский сад\AppData\Local\Microsoft\Windows\INetCache\Content.Word\IMG_20200610_11173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6" y="404664"/>
            <a:ext cx="3816424" cy="3168352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  <p:sp>
        <p:nvSpPr>
          <p:cNvPr id="3" name="TextBox 2"/>
          <p:cNvSpPr txBox="1"/>
          <p:nvPr/>
        </p:nvSpPr>
        <p:spPr>
          <a:xfrm>
            <a:off x="739847" y="1044298"/>
            <a:ext cx="33123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Comic Sans MS" panose="030F0702030302020204" pitchFamily="66" charset="0"/>
              </a:rPr>
              <a:t>Санитарная комната</a:t>
            </a:r>
            <a:endParaRPr lang="ru-RU" sz="3200" dirty="0">
              <a:latin typeface="Comic Sans MS" panose="030F0702030302020204" pitchFamily="66" charset="0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3140968"/>
            <a:ext cx="4289023" cy="321358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6372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7704856" cy="1080120"/>
          </a:xfrm>
        </p:spPr>
        <p:txBody>
          <a:bodyPr>
            <a:noAutofit/>
          </a:bodyPr>
          <a:lstStyle/>
          <a:p>
            <a:r>
              <a:rPr lang="ru-RU" sz="1600" dirty="0" smtClean="0">
                <a:latin typeface="Comic Sans MS" panose="030F0702030302020204" pitchFamily="66" charset="0"/>
              </a:rPr>
              <a:t/>
            </a:r>
            <a:br>
              <a:rPr lang="ru-RU" sz="1600" dirty="0" smtClean="0">
                <a:latin typeface="Comic Sans MS" panose="030F0702030302020204" pitchFamily="66" charset="0"/>
              </a:rPr>
            </a:br>
            <a:endParaRPr lang="ru-RU" sz="1600" dirty="0">
              <a:latin typeface="Comic Sans MS" panose="030F0702030302020204" pitchFamily="66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5736" y="260648"/>
            <a:ext cx="3786187" cy="963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43608" y="1000525"/>
            <a:ext cx="65527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Comic Sans MS" panose="030F0702030302020204" pitchFamily="66" charset="0"/>
              </a:rPr>
              <a:t>Находится на втором  этаже левое крыло</a:t>
            </a:r>
            <a:endParaRPr lang="ru-RU" sz="3200" dirty="0">
              <a:latin typeface="Comic Sans MS" panose="030F0702030302020204" pitchFamily="66" charset="0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5735" y="2348880"/>
            <a:ext cx="5004419" cy="374441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4158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7704856" cy="1080120"/>
          </a:xfrm>
        </p:spPr>
        <p:txBody>
          <a:bodyPr>
            <a:noAutofit/>
          </a:bodyPr>
          <a:lstStyle/>
          <a:p>
            <a:r>
              <a:rPr lang="ru-RU" sz="1600" dirty="0" smtClean="0">
                <a:latin typeface="Comic Sans MS" panose="030F0702030302020204" pitchFamily="66" charset="0"/>
              </a:rPr>
              <a:t/>
            </a:r>
            <a:br>
              <a:rPr lang="ru-RU" sz="1600" dirty="0" smtClean="0">
                <a:latin typeface="Comic Sans MS" panose="030F0702030302020204" pitchFamily="66" charset="0"/>
              </a:rPr>
            </a:br>
            <a:endParaRPr lang="ru-RU" sz="1600" dirty="0">
              <a:latin typeface="Comic Sans MS" panose="030F0702030302020204" pitchFamily="66" charset="0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502854"/>
            <a:ext cx="3744416" cy="498998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C:\Users\МАДОУ детский сад\AppData\Local\Microsoft\Windows\INetCache\Content.Word\IMG_20200610_111312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620688"/>
            <a:ext cx="3672408" cy="5064958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  <p:sp>
        <p:nvSpPr>
          <p:cNvPr id="5" name="TextBox 4"/>
          <p:cNvSpPr txBox="1"/>
          <p:nvPr/>
        </p:nvSpPr>
        <p:spPr>
          <a:xfrm>
            <a:off x="765288" y="5805264"/>
            <a:ext cx="28803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Comic Sans MS" panose="030F0702030302020204" pitchFamily="66" charset="0"/>
              </a:rPr>
              <a:t>Приемная</a:t>
            </a:r>
            <a:endParaRPr lang="ru-RU" sz="3200" dirty="0"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60032" y="5769401"/>
            <a:ext cx="31683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Comic Sans MS" panose="030F0702030302020204" pitchFamily="66" charset="0"/>
              </a:rPr>
              <a:t>Буфет</a:t>
            </a:r>
            <a:endParaRPr lang="ru-RU" sz="32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6196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7704856" cy="1080120"/>
          </a:xfrm>
        </p:spPr>
        <p:txBody>
          <a:bodyPr>
            <a:noAutofit/>
          </a:bodyPr>
          <a:lstStyle/>
          <a:p>
            <a:r>
              <a:rPr lang="ru-RU" sz="1600" dirty="0" smtClean="0">
                <a:latin typeface="Comic Sans MS" panose="030F0702030302020204" pitchFamily="66" charset="0"/>
              </a:rPr>
              <a:t/>
            </a:r>
            <a:br>
              <a:rPr lang="ru-RU" sz="1600" dirty="0" smtClean="0">
                <a:latin typeface="Comic Sans MS" panose="030F0702030302020204" pitchFamily="66" charset="0"/>
              </a:rPr>
            </a:br>
            <a:endParaRPr lang="ru-RU" sz="1600" dirty="0">
              <a:latin typeface="Comic Sans MS" panose="030F0702030302020204" pitchFamily="66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354632"/>
            <a:ext cx="6794008" cy="509059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507595" y="5733256"/>
            <a:ext cx="51125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Comic Sans MS" panose="030F0702030302020204" pitchFamily="66" charset="0"/>
              </a:rPr>
              <a:t>Групповое помещение</a:t>
            </a:r>
            <a:endParaRPr lang="ru-RU" sz="32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5639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7704856" cy="1080120"/>
          </a:xfrm>
        </p:spPr>
        <p:txBody>
          <a:bodyPr>
            <a:noAutofit/>
          </a:bodyPr>
          <a:lstStyle/>
          <a:p>
            <a:r>
              <a:rPr lang="ru-RU" sz="1600" dirty="0" smtClean="0">
                <a:latin typeface="Comic Sans MS" panose="030F0702030302020204" pitchFamily="66" charset="0"/>
              </a:rPr>
              <a:t/>
            </a:r>
            <a:br>
              <a:rPr lang="ru-RU" sz="1600" dirty="0" smtClean="0">
                <a:latin typeface="Comic Sans MS" panose="030F0702030302020204" pitchFamily="66" charset="0"/>
              </a:rPr>
            </a:br>
            <a:endParaRPr lang="ru-RU" sz="1600" dirty="0">
              <a:latin typeface="Comic Sans MS" panose="030F0702030302020204" pitchFamily="66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2870484"/>
            <a:ext cx="3902707" cy="359210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470" y="188640"/>
            <a:ext cx="5008451" cy="3767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123921" y="188640"/>
            <a:ext cx="39604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Comic Sans MS" panose="030F0702030302020204" pitchFamily="66" charset="0"/>
              </a:rPr>
              <a:t>Отдельное помещение для сна отсутствует.</a:t>
            </a:r>
          </a:p>
          <a:p>
            <a:pPr algn="ctr"/>
            <a:endParaRPr lang="ru-RU" sz="2400" dirty="0" smtClean="0">
              <a:latin typeface="Comic Sans MS" panose="030F0702030302020204" pitchFamily="66" charset="0"/>
            </a:endParaRPr>
          </a:p>
          <a:p>
            <a:pPr algn="ctr"/>
            <a:r>
              <a:rPr lang="ru-RU" sz="2400" dirty="0" smtClean="0">
                <a:latin typeface="Comic Sans MS" panose="030F0702030302020204" pitchFamily="66" charset="0"/>
              </a:rPr>
              <a:t>Дети спят на раскладных кроватях в групповом помещении</a:t>
            </a:r>
            <a:endParaRPr lang="ru-RU" sz="2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1063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7704856" cy="1080120"/>
          </a:xfrm>
        </p:spPr>
        <p:txBody>
          <a:bodyPr>
            <a:noAutofit/>
          </a:bodyPr>
          <a:lstStyle/>
          <a:p>
            <a:r>
              <a:rPr lang="ru-RU" sz="1600" dirty="0" smtClean="0">
                <a:latin typeface="Comic Sans MS" panose="030F0702030302020204" pitchFamily="66" charset="0"/>
              </a:rPr>
              <a:t/>
            </a:r>
            <a:br>
              <a:rPr lang="ru-RU" sz="1600" dirty="0" smtClean="0">
                <a:latin typeface="Comic Sans MS" panose="030F0702030302020204" pitchFamily="66" charset="0"/>
              </a:rPr>
            </a:br>
            <a:endParaRPr lang="ru-RU" sz="1600" dirty="0">
              <a:latin typeface="Comic Sans MS" panose="030F0702030302020204" pitchFamily="66" charset="0"/>
            </a:endParaRPr>
          </a:p>
        </p:txBody>
      </p:sp>
      <p:pic>
        <p:nvPicPr>
          <p:cNvPr id="6" name="Рисунок 5" descr="C:\Users\МАДОУ детский сад\AppData\Local\Microsoft\Windows\INetCache\Content.Word\IMG_20200610_111155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4248472" cy="3096344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  <p:pic>
        <p:nvPicPr>
          <p:cNvPr id="7" name="Рисунок 6" descr="C:\Users\МАДОУ детский сад\AppData\Local\Microsoft\Windows\INetCache\Content.Word\IMG_20200610_111950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8024" y="2492896"/>
            <a:ext cx="4032448" cy="3744416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  <p:sp>
        <p:nvSpPr>
          <p:cNvPr id="3" name="TextBox 2"/>
          <p:cNvSpPr txBox="1"/>
          <p:nvPr/>
        </p:nvSpPr>
        <p:spPr>
          <a:xfrm>
            <a:off x="500194" y="3610471"/>
            <a:ext cx="39604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Comic Sans MS" panose="030F0702030302020204" pitchFamily="66" charset="0"/>
              </a:rPr>
              <a:t>Санитарная комната</a:t>
            </a:r>
            <a:endParaRPr lang="ru-RU" sz="32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113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7704856" cy="1080120"/>
          </a:xfrm>
        </p:spPr>
        <p:txBody>
          <a:bodyPr>
            <a:noAutofit/>
          </a:bodyPr>
          <a:lstStyle/>
          <a:p>
            <a:r>
              <a:rPr lang="ru-RU" sz="1600" dirty="0" smtClean="0">
                <a:latin typeface="Comic Sans MS" panose="030F0702030302020204" pitchFamily="66" charset="0"/>
              </a:rPr>
              <a:t/>
            </a:r>
            <a:br>
              <a:rPr lang="ru-RU" sz="1600" dirty="0" smtClean="0">
                <a:latin typeface="Comic Sans MS" panose="030F0702030302020204" pitchFamily="66" charset="0"/>
              </a:rPr>
            </a:br>
            <a:endParaRPr lang="ru-RU" sz="1600" dirty="0">
              <a:latin typeface="Comic Sans MS" panose="030F0702030302020204" pitchFamily="66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188640"/>
            <a:ext cx="3932237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87624" y="980728"/>
            <a:ext cx="67687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Comic Sans MS" panose="030F0702030302020204" pitchFamily="66" charset="0"/>
              </a:rPr>
              <a:t>Отдельный вход с правой стороны от центральной двери</a:t>
            </a:r>
            <a:endParaRPr lang="ru-RU" sz="2800" dirty="0">
              <a:latin typeface="Comic Sans MS" panose="030F0702030302020204" pitchFamily="66" charset="0"/>
            </a:endParaRPr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69342" y="2057946"/>
            <a:ext cx="5576640" cy="417936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1396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-22811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7704856" cy="1080120"/>
          </a:xfrm>
        </p:spPr>
        <p:txBody>
          <a:bodyPr>
            <a:noAutofit/>
          </a:bodyPr>
          <a:lstStyle/>
          <a:p>
            <a:r>
              <a:rPr lang="ru-RU" sz="1600" dirty="0" smtClean="0">
                <a:latin typeface="Comic Sans MS" panose="030F0702030302020204" pitchFamily="66" charset="0"/>
              </a:rPr>
              <a:t/>
            </a:r>
            <a:br>
              <a:rPr lang="ru-RU" sz="1600" dirty="0" smtClean="0">
                <a:latin typeface="Comic Sans MS" panose="030F0702030302020204" pitchFamily="66" charset="0"/>
              </a:rPr>
            </a:br>
            <a:endParaRPr lang="ru-RU" sz="1600" dirty="0">
              <a:latin typeface="Comic Sans MS" panose="030F0702030302020204" pitchFamily="66" charset="0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1525" y="404664"/>
            <a:ext cx="4908181" cy="367240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6096" y="2101850"/>
            <a:ext cx="3440410" cy="458175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33866" y="4221088"/>
            <a:ext cx="4248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Comic Sans MS" panose="030F0702030302020204" pitchFamily="66" charset="0"/>
              </a:rPr>
              <a:t>Приемная</a:t>
            </a:r>
            <a:endParaRPr lang="ru-RU" sz="3200" dirty="0">
              <a:latin typeface="Comic Sans MS" panose="030F0702030302020204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96136" y="1484784"/>
            <a:ext cx="2808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Comic Sans MS" panose="030F0702030302020204" pitchFamily="66" charset="0"/>
              </a:rPr>
              <a:t>Буфет</a:t>
            </a:r>
            <a:endParaRPr lang="ru-RU" sz="32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8294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15616" y="476672"/>
            <a:ext cx="7056784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u="sng" dirty="0" smtClean="0">
                <a:latin typeface="Comic Sans MS" panose="030F0702030302020204" pitchFamily="66" charset="0"/>
              </a:rPr>
              <a:t>Педагоги ДОУ:</a:t>
            </a:r>
          </a:p>
          <a:p>
            <a:r>
              <a:rPr lang="ru-RU" sz="2800" dirty="0" smtClean="0">
                <a:latin typeface="Comic Sans MS" panose="030F0702030302020204" pitchFamily="66" charset="0"/>
              </a:rPr>
              <a:t>Воспитатели – 4</a:t>
            </a:r>
          </a:p>
          <a:p>
            <a:r>
              <a:rPr lang="ru-RU" sz="2800" dirty="0" smtClean="0">
                <a:latin typeface="Comic Sans MS" panose="030F0702030302020204" pitchFamily="66" charset="0"/>
              </a:rPr>
              <a:t>Музыкальный руководитель – 1</a:t>
            </a:r>
          </a:p>
          <a:p>
            <a:r>
              <a:rPr lang="ru-RU" sz="2800" dirty="0" smtClean="0">
                <a:latin typeface="Comic Sans MS" panose="030F0702030302020204" pitchFamily="66" charset="0"/>
              </a:rPr>
              <a:t>Инструктор по физической культуре – 1</a:t>
            </a:r>
          </a:p>
          <a:p>
            <a:endParaRPr lang="ru-RU" sz="2800" dirty="0">
              <a:latin typeface="Comic Sans MS" panose="030F0702030302020204" pitchFamily="66" charset="0"/>
            </a:endParaRPr>
          </a:p>
          <a:p>
            <a:pPr algn="ctr"/>
            <a:endParaRPr lang="ru-RU" sz="2800" dirty="0" smtClean="0">
              <a:latin typeface="Comic Sans MS" panose="030F0702030302020204" pitchFamily="66" charset="0"/>
            </a:endParaRPr>
          </a:p>
          <a:p>
            <a:pPr algn="ctr"/>
            <a:r>
              <a:rPr lang="ru-RU" sz="2800" u="sng" dirty="0" smtClean="0">
                <a:latin typeface="Comic Sans MS" panose="030F0702030302020204" pitchFamily="66" charset="0"/>
              </a:rPr>
              <a:t>График работы ДОУ:</a:t>
            </a:r>
          </a:p>
          <a:p>
            <a:pPr algn="ctr"/>
            <a:r>
              <a:rPr lang="ru-RU" sz="2800" dirty="0" smtClean="0">
                <a:latin typeface="Comic Sans MS" panose="030F0702030302020204" pitchFamily="66" charset="0"/>
              </a:rPr>
              <a:t>5-ти дневная рабочая неделя</a:t>
            </a:r>
          </a:p>
          <a:p>
            <a:pPr algn="ctr"/>
            <a:r>
              <a:rPr lang="ru-RU" sz="2800" dirty="0" smtClean="0">
                <a:latin typeface="Comic Sans MS" panose="030F0702030302020204" pitchFamily="66" charset="0"/>
              </a:rPr>
              <a:t>Режим работы: с 7-30 до 18-00</a:t>
            </a:r>
          </a:p>
          <a:p>
            <a:pPr algn="ctr"/>
            <a:r>
              <a:rPr lang="ru-RU" sz="2800" dirty="0" smtClean="0">
                <a:latin typeface="Comic Sans MS" panose="030F0702030302020204" pitchFamily="66" charset="0"/>
              </a:rPr>
              <a:t>Выходные дни: суббота, воскресенье, праздничные дни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04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7704856" cy="1080120"/>
          </a:xfrm>
        </p:spPr>
        <p:txBody>
          <a:bodyPr>
            <a:noAutofit/>
          </a:bodyPr>
          <a:lstStyle/>
          <a:p>
            <a:r>
              <a:rPr lang="ru-RU" sz="1600" dirty="0" smtClean="0">
                <a:latin typeface="Comic Sans MS" panose="030F0702030302020204" pitchFamily="66" charset="0"/>
              </a:rPr>
              <a:t/>
            </a:r>
            <a:br>
              <a:rPr lang="ru-RU" sz="1600" dirty="0" smtClean="0">
                <a:latin typeface="Comic Sans MS" panose="030F0702030302020204" pitchFamily="66" charset="0"/>
              </a:rPr>
            </a:br>
            <a:endParaRPr lang="ru-RU" sz="1600" dirty="0">
              <a:latin typeface="Comic Sans MS" panose="030F0702030302020204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6530762" cy="489654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75656" y="5373216"/>
            <a:ext cx="5018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Comic Sans MS" panose="030F0702030302020204" pitchFamily="66" charset="0"/>
              </a:rPr>
              <a:t>Групповое помещение</a:t>
            </a:r>
            <a:endParaRPr lang="ru-RU" sz="32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9863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7704856" cy="1080120"/>
          </a:xfrm>
        </p:spPr>
        <p:txBody>
          <a:bodyPr>
            <a:noAutofit/>
          </a:bodyPr>
          <a:lstStyle/>
          <a:p>
            <a:r>
              <a:rPr lang="ru-RU" sz="1600" dirty="0" smtClean="0">
                <a:latin typeface="Comic Sans MS" panose="030F0702030302020204" pitchFamily="66" charset="0"/>
              </a:rPr>
              <a:t/>
            </a:r>
            <a:br>
              <a:rPr lang="ru-RU" sz="1600" dirty="0" smtClean="0">
                <a:latin typeface="Comic Sans MS" panose="030F0702030302020204" pitchFamily="66" charset="0"/>
              </a:rPr>
            </a:br>
            <a:endParaRPr lang="ru-RU" sz="1600" dirty="0">
              <a:latin typeface="Comic Sans MS" panose="030F0702030302020204" pitchFamily="66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0667" y="2542643"/>
            <a:ext cx="4960386" cy="372137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6096" y="2584288"/>
            <a:ext cx="3024336" cy="403952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195736" y="275964"/>
            <a:ext cx="590465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Comic Sans MS" panose="030F0702030302020204" pitchFamily="66" charset="0"/>
              </a:rPr>
              <a:t>Отдельное помещение для сна </a:t>
            </a:r>
          </a:p>
          <a:p>
            <a:pPr algn="ctr"/>
            <a:r>
              <a:rPr lang="ru-RU" sz="2400" dirty="0" smtClean="0">
                <a:latin typeface="Comic Sans MS" panose="030F0702030302020204" pitchFamily="66" charset="0"/>
              </a:rPr>
              <a:t>отсутствует. </a:t>
            </a:r>
          </a:p>
          <a:p>
            <a:pPr algn="ctr"/>
            <a:endParaRPr lang="ru-RU" sz="2400" dirty="0" smtClean="0">
              <a:latin typeface="Comic Sans MS" panose="030F0702030302020204" pitchFamily="66" charset="0"/>
            </a:endParaRPr>
          </a:p>
          <a:p>
            <a:pPr algn="ctr"/>
            <a:r>
              <a:rPr lang="ru-RU" sz="2400" dirty="0" smtClean="0">
                <a:latin typeface="Comic Sans MS" panose="030F0702030302020204" pitchFamily="66" charset="0"/>
              </a:rPr>
              <a:t>Дети спят на раскладных кроватях в групповом помещении</a:t>
            </a:r>
            <a:endParaRPr lang="ru-RU" sz="2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2087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7704856" cy="1080120"/>
          </a:xfrm>
        </p:spPr>
        <p:txBody>
          <a:bodyPr>
            <a:noAutofit/>
          </a:bodyPr>
          <a:lstStyle/>
          <a:p>
            <a:r>
              <a:rPr lang="ru-RU" sz="1600" dirty="0" smtClean="0">
                <a:latin typeface="Comic Sans MS" panose="030F0702030302020204" pitchFamily="66" charset="0"/>
              </a:rPr>
              <a:t/>
            </a:r>
            <a:br>
              <a:rPr lang="ru-RU" sz="1600" dirty="0" smtClean="0">
                <a:latin typeface="Comic Sans MS" panose="030F0702030302020204" pitchFamily="66" charset="0"/>
              </a:rPr>
            </a:br>
            <a:endParaRPr lang="ru-RU" sz="1600" dirty="0">
              <a:latin typeface="Comic Sans MS" panose="030F0702030302020204" pitchFamily="66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33236"/>
            <a:ext cx="3816424" cy="286371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6" y="1940835"/>
            <a:ext cx="3313757" cy="441834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3212976"/>
            <a:ext cx="4201414" cy="314620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452934" y="476672"/>
            <a:ext cx="39354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Comic Sans MS" panose="030F0702030302020204" pitchFamily="66" charset="0"/>
              </a:rPr>
              <a:t>Санитарная комната</a:t>
            </a:r>
            <a:endParaRPr lang="ru-RU" sz="32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5971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7704856" cy="1080120"/>
          </a:xfrm>
        </p:spPr>
        <p:txBody>
          <a:bodyPr>
            <a:noAutofit/>
          </a:bodyPr>
          <a:lstStyle/>
          <a:p>
            <a:r>
              <a:rPr lang="ru-RU" sz="1600" dirty="0" smtClean="0">
                <a:latin typeface="Comic Sans MS" panose="030F0702030302020204" pitchFamily="66" charset="0"/>
              </a:rPr>
              <a:t/>
            </a:r>
            <a:br>
              <a:rPr lang="ru-RU" sz="1600" dirty="0" smtClean="0">
                <a:latin typeface="Comic Sans MS" panose="030F0702030302020204" pitchFamily="66" charset="0"/>
              </a:rPr>
            </a:br>
            <a:endParaRPr lang="ru-RU" sz="1600" dirty="0">
              <a:latin typeface="Comic Sans MS" panose="030F0702030302020204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7063" y="404664"/>
            <a:ext cx="79893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600" dirty="0">
                <a:latin typeface="Comic Sans MS" panose="030F0702030302020204" pitchFamily="66" charset="0"/>
              </a:rPr>
              <a:t>М</a:t>
            </a:r>
            <a:r>
              <a:rPr lang="ru-RU" sz="3600" dirty="0" smtClean="0">
                <a:latin typeface="Comic Sans MS" panose="030F0702030302020204" pitchFamily="66" charset="0"/>
              </a:rPr>
              <a:t>узыкально-спортивный зал</a:t>
            </a:r>
            <a:endParaRPr lang="ru-RU" sz="2800" dirty="0">
              <a:latin typeface="Comic Sans MS" panose="030F0702030302020204" pitchFamily="66" charset="0"/>
            </a:endParaRPr>
          </a:p>
        </p:txBody>
      </p:sp>
      <p:pic>
        <p:nvPicPr>
          <p:cNvPr id="4099" name="Picture 3" descr="C:\Users\МАДОУ детский сад\Desktop\ФОТО\23 февраля\IMG_20190222_092707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6096" y="3917871"/>
            <a:ext cx="3496876" cy="2622657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МАДОУ детский сад\Desktop\ФОТО\Осень 2019\IMG_20191031_093534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196752"/>
            <a:ext cx="5376597" cy="4032448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0494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7704856" cy="1080120"/>
          </a:xfrm>
        </p:spPr>
        <p:txBody>
          <a:bodyPr>
            <a:noAutofit/>
          </a:bodyPr>
          <a:lstStyle/>
          <a:p>
            <a:r>
              <a:rPr lang="ru-RU" sz="1600" dirty="0" smtClean="0">
                <a:latin typeface="Comic Sans MS" panose="030F0702030302020204" pitchFamily="66" charset="0"/>
              </a:rPr>
              <a:t/>
            </a:r>
            <a:br>
              <a:rPr lang="ru-RU" sz="1600" dirty="0" smtClean="0">
                <a:latin typeface="Comic Sans MS" panose="030F0702030302020204" pitchFamily="66" charset="0"/>
              </a:rPr>
            </a:br>
            <a:endParaRPr lang="ru-RU" sz="1600" dirty="0">
              <a:latin typeface="Comic Sans MS" panose="030F0702030302020204" pitchFamily="66" charset="0"/>
            </a:endParaRPr>
          </a:p>
        </p:txBody>
      </p:sp>
      <p:pic>
        <p:nvPicPr>
          <p:cNvPr id="9" name="Рисунок 8" descr="C:\Users\МАДОУ детский сад\Desktop\IMG_20181228_100342.jpg"/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92079" y="382043"/>
            <a:ext cx="3202610" cy="3125760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  <p:pic>
        <p:nvPicPr>
          <p:cNvPr id="10" name="Рисунок 9" descr="C:\Users\МАДОУ детский сад\Desktop\IMG-20200220-WA0023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238766"/>
            <a:ext cx="3997751" cy="4503766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46181" y="3673359"/>
            <a:ext cx="4094407" cy="306692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3997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7704856" cy="1080120"/>
          </a:xfrm>
        </p:spPr>
        <p:txBody>
          <a:bodyPr>
            <a:noAutofit/>
          </a:bodyPr>
          <a:lstStyle/>
          <a:p>
            <a:r>
              <a:rPr lang="ru-RU" sz="1600" dirty="0" smtClean="0">
                <a:latin typeface="Comic Sans MS" panose="030F0702030302020204" pitchFamily="66" charset="0"/>
              </a:rPr>
              <a:t/>
            </a:r>
            <a:br>
              <a:rPr lang="ru-RU" sz="1600" dirty="0" smtClean="0">
                <a:latin typeface="Comic Sans MS" panose="030F0702030302020204" pitchFamily="66" charset="0"/>
              </a:rPr>
            </a:br>
            <a:endParaRPr lang="ru-RU" sz="1600" dirty="0">
              <a:latin typeface="Comic Sans MS" panose="030F0702030302020204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91680" y="404664"/>
            <a:ext cx="60486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>
                <a:latin typeface="Comic Sans MS" panose="030F0702030302020204" pitchFamily="66" charset="0"/>
              </a:rPr>
              <a:t>У</a:t>
            </a:r>
            <a:r>
              <a:rPr lang="ru-RU" sz="3600" dirty="0" smtClean="0">
                <a:latin typeface="Comic Sans MS" panose="030F0702030302020204" pitchFamily="66" charset="0"/>
              </a:rPr>
              <a:t>личные площадки</a:t>
            </a:r>
            <a:endParaRPr lang="ru-RU" sz="3600" dirty="0">
              <a:latin typeface="Comic Sans MS" panose="030F0702030302020204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9212" y="1099930"/>
            <a:ext cx="3772238" cy="283312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83990" y="1099932"/>
            <a:ext cx="3547640" cy="266281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8777" y="3862352"/>
            <a:ext cx="3759054" cy="281391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3968" y="3762742"/>
            <a:ext cx="3747661" cy="280748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7824" y="2891754"/>
            <a:ext cx="2440014" cy="183339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6503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7704856" cy="1080120"/>
          </a:xfrm>
        </p:spPr>
        <p:txBody>
          <a:bodyPr>
            <a:noAutofit/>
          </a:bodyPr>
          <a:lstStyle/>
          <a:p>
            <a:r>
              <a:rPr lang="ru-RU" sz="1600" dirty="0" smtClean="0">
                <a:latin typeface="Comic Sans MS" panose="030F0702030302020204" pitchFamily="66" charset="0"/>
              </a:rPr>
              <a:t/>
            </a:r>
            <a:br>
              <a:rPr lang="ru-RU" sz="1600" dirty="0" smtClean="0">
                <a:latin typeface="Comic Sans MS" panose="030F0702030302020204" pitchFamily="66" charset="0"/>
              </a:rPr>
            </a:br>
            <a:endParaRPr lang="ru-RU" sz="1600" dirty="0">
              <a:latin typeface="Comic Sans MS" panose="030F0702030302020204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59832" y="61221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Comic Sans MS" panose="030F0702030302020204" pitchFamily="66" charset="0"/>
              </a:rPr>
              <a:t>Режим</a:t>
            </a:r>
            <a:r>
              <a:rPr lang="ru-RU" sz="2800" dirty="0" smtClean="0">
                <a:latin typeface="Comic Sans MS" panose="030F0702030302020204" pitchFamily="66" charset="0"/>
              </a:rPr>
              <a:t> дня</a:t>
            </a:r>
            <a:endParaRPr lang="ru-RU" sz="2800" dirty="0">
              <a:latin typeface="Comic Sans MS" panose="030F0702030302020204" pitchFamily="66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1862754"/>
              </p:ext>
            </p:extLst>
          </p:nvPr>
        </p:nvGraphicFramePr>
        <p:xfrm>
          <a:off x="683568" y="584441"/>
          <a:ext cx="7776864" cy="600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/>
                <a:gridCol w="648072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Время</a:t>
                      </a:r>
                      <a:endParaRPr lang="ru-RU" sz="14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Режимные   моменты</a:t>
                      </a:r>
                      <a:endParaRPr lang="ru-RU" sz="14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7.30 – 8.12</a:t>
                      </a:r>
                      <a:endParaRPr lang="ru-RU" sz="14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Прием детей, игры, самостоятельная деятельность детей.</a:t>
                      </a:r>
                      <a:endParaRPr lang="ru-RU" sz="14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8.12 – 8.20</a:t>
                      </a:r>
                      <a:endParaRPr lang="ru-RU" sz="14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Утренняя гимнастика.</a:t>
                      </a:r>
                      <a:endParaRPr lang="ru-RU" sz="14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8.20 – 8.50</a:t>
                      </a:r>
                      <a:endParaRPr lang="ru-RU" sz="14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Подготовка к завтраку, завтрак.</a:t>
                      </a:r>
                      <a:endParaRPr lang="ru-RU" sz="14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8.50 – 9.00</a:t>
                      </a:r>
                      <a:endParaRPr lang="ru-RU" sz="14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Двигательная</a:t>
                      </a:r>
                      <a:r>
                        <a:rPr lang="ru-RU" sz="1400" baseline="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активность, подготовка к НОД.</a:t>
                      </a:r>
                      <a:endParaRPr lang="ru-RU" sz="14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9.00 – 10.00</a:t>
                      </a:r>
                      <a:endParaRPr lang="ru-RU" sz="14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НОД (включая</a:t>
                      </a:r>
                      <a:r>
                        <a:rPr lang="ru-RU" sz="1400" baseline="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перерывы не менее 10 мин.). Самостоятельная деятельность детей, игры.</a:t>
                      </a:r>
                      <a:endParaRPr lang="ru-RU" sz="14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10.00 – 10.10</a:t>
                      </a:r>
                      <a:endParaRPr lang="ru-RU" sz="14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Второй завтрак.</a:t>
                      </a:r>
                      <a:endParaRPr lang="ru-RU" sz="14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10.10 – 11.50</a:t>
                      </a:r>
                      <a:endParaRPr lang="ru-RU" sz="14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Подготовка к прогулке,</a:t>
                      </a:r>
                      <a:r>
                        <a:rPr lang="ru-RU" sz="1400" baseline="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прогулка.</a:t>
                      </a:r>
                      <a:endParaRPr lang="ru-RU" sz="14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11.50 – 12.10</a:t>
                      </a:r>
                      <a:endParaRPr lang="ru-RU" sz="14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Возвращение с прогулки, беседы, чтение, самостоятельные игры детей.</a:t>
                      </a:r>
                      <a:endParaRPr lang="ru-RU" sz="14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12.10 – 12.40</a:t>
                      </a:r>
                      <a:endParaRPr lang="ru-RU" sz="14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Подготовка к обеду, обед.</a:t>
                      </a:r>
                      <a:endParaRPr lang="ru-RU" sz="14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12.40 – 15.00</a:t>
                      </a:r>
                      <a:endParaRPr lang="ru-RU" sz="14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Подготовка ко</a:t>
                      </a:r>
                      <a:r>
                        <a:rPr lang="ru-RU" sz="1400" baseline="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сну, дневной сон.</a:t>
                      </a:r>
                      <a:endParaRPr lang="ru-RU" sz="14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15.00 – 15.35</a:t>
                      </a:r>
                      <a:endParaRPr lang="ru-RU" sz="14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Постепенный подъем,</a:t>
                      </a:r>
                      <a:r>
                        <a:rPr lang="ru-RU" sz="1400" baseline="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закаливающие процедуры, самостоятельная деятельность.</a:t>
                      </a:r>
                      <a:endParaRPr lang="ru-RU" sz="14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15.35 – 15.55</a:t>
                      </a:r>
                      <a:endParaRPr lang="ru-RU" sz="14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Подготовка к полднику, полдник.</a:t>
                      </a:r>
                      <a:endParaRPr lang="ru-RU" sz="14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15.55 – 16.30</a:t>
                      </a:r>
                      <a:endParaRPr lang="ru-RU" sz="14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Игровая, познавательная и продуктивная деятельность.</a:t>
                      </a:r>
                      <a:endParaRPr lang="ru-RU" sz="14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16.30 – 18.00</a:t>
                      </a:r>
                      <a:endParaRPr lang="ru-RU" sz="14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Подготовка к прогулке, прогулка.</a:t>
                      </a:r>
                      <a:r>
                        <a:rPr lang="ru-RU" sz="1400" baseline="0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Самостоятельная деятельность детей, уход домой.</a:t>
                      </a:r>
                      <a:endParaRPr lang="ru-RU" sz="1400" dirty="0"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7725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5697" y="-35151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7704856" cy="1080120"/>
          </a:xfrm>
        </p:spPr>
        <p:txBody>
          <a:bodyPr>
            <a:noAutofit/>
          </a:bodyPr>
          <a:lstStyle/>
          <a:p>
            <a:r>
              <a:rPr lang="ru-RU" sz="1600" dirty="0" smtClean="0">
                <a:latin typeface="Comic Sans MS" panose="030F0702030302020204" pitchFamily="66" charset="0"/>
              </a:rPr>
              <a:t/>
            </a:r>
            <a:br>
              <a:rPr lang="ru-RU" sz="1600" dirty="0" smtClean="0">
                <a:latin typeface="Comic Sans MS" panose="030F0702030302020204" pitchFamily="66" charset="0"/>
              </a:rPr>
            </a:br>
            <a:endParaRPr lang="ru-RU" sz="1600" dirty="0">
              <a:latin typeface="Comic Sans MS" panose="030F0702030302020204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70185" y="692696"/>
            <a:ext cx="302433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В нашем садике, друзья,</a:t>
            </a:r>
          </a:p>
          <a:p>
            <a:pPr algn="ctr"/>
            <a:r>
              <a:rPr lang="ru-RU" sz="2000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Просто замечательно!</a:t>
            </a:r>
          </a:p>
          <a:p>
            <a:pPr algn="ctr"/>
            <a:r>
              <a:rPr lang="ru-RU" sz="2000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Мы – как дружная семья</a:t>
            </a:r>
          </a:p>
          <a:p>
            <a:pPr algn="ctr"/>
            <a:r>
              <a:rPr lang="ru-RU" sz="2000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С нашим воспитателем:</a:t>
            </a:r>
          </a:p>
          <a:p>
            <a:pPr algn="ctr"/>
            <a:r>
              <a:rPr lang="ru-RU" sz="2000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Вместе песенки поем,</a:t>
            </a:r>
          </a:p>
          <a:p>
            <a:pPr algn="ctr"/>
            <a:r>
              <a:rPr lang="ru-RU" sz="2000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Веселимся, празднуем,</a:t>
            </a:r>
          </a:p>
          <a:p>
            <a:pPr algn="ctr"/>
            <a:r>
              <a:rPr lang="ru-RU" sz="2000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В общем, здорово живем</a:t>
            </a:r>
          </a:p>
          <a:p>
            <a:pPr algn="ctr"/>
            <a:r>
              <a:rPr lang="ru-RU" sz="2000" dirty="0" smtClean="0">
                <a:latin typeface="Cambria Math" panose="02040503050406030204" pitchFamily="18" charset="0"/>
                <a:ea typeface="Cambria Math" panose="02040503050406030204" pitchFamily="18" charset="0"/>
              </a:rPr>
              <a:t>И смеемся радостно!</a:t>
            </a:r>
            <a:endParaRPr lang="ru-RU" sz="20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4014" y="325728"/>
            <a:ext cx="2331762" cy="17499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7579" y="307656"/>
            <a:ext cx="2616306" cy="195833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06159" y="3897025"/>
            <a:ext cx="3708995" cy="222280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2718" y="4358310"/>
            <a:ext cx="1997033" cy="207485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276" y="2265992"/>
            <a:ext cx="2623004" cy="196470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923455">
            <a:off x="5697667" y="2374105"/>
            <a:ext cx="3419475" cy="24257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089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31640" y="116632"/>
            <a:ext cx="62646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Comic Sans MS" panose="030F0702030302020204" pitchFamily="66" charset="0"/>
              </a:rPr>
              <a:t>Помещения ДОУ:</a:t>
            </a:r>
            <a:endParaRPr lang="ru-RU" sz="3200" dirty="0">
              <a:latin typeface="Comic Sans MS" panose="030F0702030302020204" pitchFamily="66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633" y="1412775"/>
            <a:ext cx="3819327" cy="509458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C:\Users\МАДОУ детский сад\AppData\Local\Microsoft\Windows\INetCache\Content.Word\IMG_20200610_111603.jpg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1571624"/>
            <a:ext cx="4032448" cy="4737696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  <p:sp>
        <p:nvSpPr>
          <p:cNvPr id="3" name="TextBox 2"/>
          <p:cNvSpPr txBox="1"/>
          <p:nvPr/>
        </p:nvSpPr>
        <p:spPr>
          <a:xfrm>
            <a:off x="2313518" y="805870"/>
            <a:ext cx="3888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Comic Sans MS" panose="030F0702030302020204" pitchFamily="66" charset="0"/>
              </a:rPr>
              <a:t>Главный вход </a:t>
            </a:r>
            <a:endParaRPr lang="ru-RU" sz="32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3205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C:\Users\МАДОУ детский сад\AppData\Local\Microsoft\Windows\INetCache\Content.Word\IMG_20200610_111552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4248472" cy="4824536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2085173"/>
            <a:ext cx="3456384" cy="461072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860032" y="116632"/>
            <a:ext cx="410445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u="sng" dirty="0" smtClean="0">
                <a:latin typeface="Comic Sans MS" panose="030F0702030302020204" pitchFamily="66" charset="0"/>
              </a:rPr>
              <a:t>На 2 этаже расположены: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Comic Sans MS" panose="030F0702030302020204" pitchFamily="66" charset="0"/>
              </a:rPr>
              <a:t>к</a:t>
            </a:r>
            <a:r>
              <a:rPr lang="ru-RU" sz="2000" dirty="0" smtClean="0">
                <a:latin typeface="Comic Sans MS" panose="030F0702030302020204" pitchFamily="66" charset="0"/>
              </a:rPr>
              <a:t>абинет заведующего;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Comic Sans MS" panose="030F0702030302020204" pitchFamily="66" charset="0"/>
              </a:rPr>
              <a:t>к</a:t>
            </a:r>
            <a:r>
              <a:rPr lang="ru-RU" sz="2000" dirty="0" smtClean="0">
                <a:latin typeface="Comic Sans MS" panose="030F0702030302020204" pitchFamily="66" charset="0"/>
              </a:rPr>
              <a:t>абинет заместителя заведующего по ВМР;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Comic Sans MS" panose="030F0702030302020204" pitchFamily="66" charset="0"/>
              </a:rPr>
              <a:t>г</a:t>
            </a:r>
            <a:r>
              <a:rPr lang="ru-RU" sz="2000" dirty="0" smtClean="0">
                <a:latin typeface="Comic Sans MS" panose="030F0702030302020204" pitchFamily="66" charset="0"/>
              </a:rPr>
              <a:t>руппы № 2 и 3;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>
                <a:latin typeface="Comic Sans MS" panose="030F0702030302020204" pitchFamily="66" charset="0"/>
              </a:rPr>
              <a:t>с</a:t>
            </a:r>
            <a:r>
              <a:rPr lang="ru-RU" sz="2000" dirty="0" smtClean="0">
                <a:latin typeface="Comic Sans MS" panose="030F0702030302020204" pitchFamily="66" charset="0"/>
              </a:rPr>
              <a:t>портивно-музыкальный зал</a:t>
            </a:r>
            <a:endParaRPr lang="ru-RU" sz="2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6391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C:\Users\МАДОУ детский сад\AppData\Local\Microsoft\Windows\INetCache\Content.Word\IMG_20200610_153703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92403"/>
            <a:ext cx="5472608" cy="6451535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40152" y="2804436"/>
            <a:ext cx="2881114" cy="383950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724128" y="548680"/>
            <a:ext cx="29523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Comic Sans MS" panose="030F0702030302020204" pitchFamily="66" charset="0"/>
              </a:rPr>
              <a:t>Кабинет заведующего ДОУ</a:t>
            </a:r>
            <a:endParaRPr lang="ru-RU" sz="32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3259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476672"/>
            <a:ext cx="5105560" cy="381642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9520" y="2384884"/>
            <a:ext cx="3171703" cy="422787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868143" y="322781"/>
            <a:ext cx="303307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Comic Sans MS" panose="030F0702030302020204" pitchFamily="66" charset="0"/>
              </a:rPr>
              <a:t>Кабинет заместителя заведующего по ВМР</a:t>
            </a:r>
            <a:endParaRPr lang="ru-RU" sz="32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3166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C:\Users\МАДОУ детский сад\AppData\Local\Microsoft\Windows\INetCache\Content.Word\IMG_20200610_112107.jpg"/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16016" y="332656"/>
            <a:ext cx="3888432" cy="2485947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  <p:pic>
        <p:nvPicPr>
          <p:cNvPr id="6" name="Рисунок 5" descr="C:\Users\МАДОУ детский сад\AppData\Local\Microsoft\Windows\INetCache\Content.Word\IMG_20200610_112100.jpg"/>
          <p:cNvPicPr/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72000" y="2908657"/>
            <a:ext cx="4176464" cy="3472671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9552" y="3010313"/>
            <a:ext cx="3545086" cy="340958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332656"/>
            <a:ext cx="468052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u="sng" dirty="0" smtClean="0">
                <a:latin typeface="Comic Sans MS" panose="030F0702030302020204" pitchFamily="66" charset="0"/>
              </a:rPr>
              <a:t>На 1 этаже расположены: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Comic Sans MS" panose="030F0702030302020204" pitchFamily="66" charset="0"/>
              </a:rPr>
              <a:t>г</a:t>
            </a:r>
            <a:r>
              <a:rPr lang="ru-RU" sz="2400" dirty="0" smtClean="0">
                <a:latin typeface="Comic Sans MS" panose="030F0702030302020204" pitchFamily="66" charset="0"/>
              </a:rPr>
              <a:t>руппы № 1 и 4;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Comic Sans MS" panose="030F0702030302020204" pitchFamily="66" charset="0"/>
              </a:rPr>
              <a:t>м</a:t>
            </a:r>
            <a:r>
              <a:rPr lang="ru-RU" sz="2400" dirty="0" smtClean="0">
                <a:latin typeface="Comic Sans MS" panose="030F0702030302020204" pitchFamily="66" charset="0"/>
              </a:rPr>
              <a:t>едицинский кабинет;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>
                <a:latin typeface="Comic Sans MS" panose="030F0702030302020204" pitchFamily="66" charset="0"/>
              </a:rPr>
              <a:t>п</a:t>
            </a:r>
            <a:r>
              <a:rPr lang="ru-RU" sz="2400" dirty="0" smtClean="0">
                <a:latin typeface="Comic Sans MS" panose="030F0702030302020204" pitchFamily="66" charset="0"/>
              </a:rPr>
              <a:t>ищеблок;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Comic Sans MS" panose="030F0702030302020204" pitchFamily="66" charset="0"/>
              </a:rPr>
              <a:t>прачечная;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latin typeface="Comic Sans MS" panose="030F0702030302020204" pitchFamily="66" charset="0"/>
              </a:rPr>
              <a:t>к</a:t>
            </a:r>
            <a:r>
              <a:rPr lang="ru-RU" sz="2400" dirty="0" smtClean="0">
                <a:latin typeface="Comic Sans MS" panose="030F0702030302020204" pitchFamily="66" charset="0"/>
              </a:rPr>
              <a:t>абинет заведующего хозяйством</a:t>
            </a:r>
            <a:endParaRPr lang="ru-RU" sz="24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0676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7" descr="C:\Users\МАДОУ детский сад\AppData\Local\Microsoft\Windows\INetCache\Content.Word\IMG_20200610_112238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2665572"/>
            <a:ext cx="4115073" cy="3831109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</p:spPr>
      </p:pic>
      <p:sp>
        <p:nvSpPr>
          <p:cNvPr id="2" name="TextBox 1"/>
          <p:cNvSpPr txBox="1"/>
          <p:nvPr/>
        </p:nvSpPr>
        <p:spPr>
          <a:xfrm>
            <a:off x="611560" y="476672"/>
            <a:ext cx="61206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Comic Sans MS" panose="030F0702030302020204" pitchFamily="66" charset="0"/>
              </a:rPr>
              <a:t>Медицинский кабинет</a:t>
            </a:r>
            <a:endParaRPr lang="ru-RU" sz="3200" dirty="0">
              <a:latin typeface="Comic Sans MS" panose="030F0702030302020204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8563" y="1196752"/>
            <a:ext cx="3787413" cy="504576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2297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</TotalTime>
  <Words>432</Words>
  <Application>Microsoft Office PowerPoint</Application>
  <PresentationFormat>Экран (4:3)</PresentationFormat>
  <Paragraphs>127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Тема Office</vt:lpstr>
      <vt:lpstr>детский сад  № 170</vt:lpstr>
      <vt:lpstr>Детский сад, детский сад…  Почему так говорят?  Потому, что дружно в нем  Мы одной семьей растем!   Детки в садике живут,  Здесь играют и поют,  Здесь друзей себе находят,  На прогулку с ними ходят.  Вместе спорят и мечтают,  Незаметно подрастают.   Детский сад — второй ваш дом,  Как тепло, уютно в нем!  Вы его любите, дети,  Самый добрый дом на свете!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Спиридонова Наталья</dc:creator>
  <cp:lastModifiedBy>МАДОУ детский сад</cp:lastModifiedBy>
  <cp:revision>39</cp:revision>
  <dcterms:created xsi:type="dcterms:W3CDTF">2020-06-08T09:59:40Z</dcterms:created>
  <dcterms:modified xsi:type="dcterms:W3CDTF">2020-06-15T06:54:33Z</dcterms:modified>
</cp:coreProperties>
</file>