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312" r:id="rId4"/>
    <p:sldId id="298" r:id="rId5"/>
    <p:sldId id="327" r:id="rId6"/>
    <p:sldId id="328" r:id="rId7"/>
    <p:sldId id="259" r:id="rId8"/>
    <p:sldId id="329" r:id="rId9"/>
    <p:sldId id="314" r:id="rId10"/>
    <p:sldId id="316" r:id="rId11"/>
    <p:sldId id="315" r:id="rId12"/>
    <p:sldId id="260" r:id="rId13"/>
    <p:sldId id="297" r:id="rId14"/>
    <p:sldId id="262" r:id="rId15"/>
    <p:sldId id="318" r:id="rId16"/>
    <p:sldId id="317" r:id="rId17"/>
    <p:sldId id="319" r:id="rId18"/>
    <p:sldId id="320" r:id="rId19"/>
    <p:sldId id="321" r:id="rId20"/>
    <p:sldId id="323" r:id="rId21"/>
    <p:sldId id="324" r:id="rId22"/>
    <p:sldId id="326" r:id="rId23"/>
    <p:sldId id="330" r:id="rId24"/>
    <p:sldId id="27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628800"/>
            <a:ext cx="8424936" cy="1703111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</a:rPr>
              <a:t>«МЫ - ЗА </a:t>
            </a:r>
            <a:r>
              <a:rPr lang="ru-RU" sz="4800" dirty="0" smtClean="0">
                <a:solidFill>
                  <a:srgbClr val="C00000"/>
                </a:solidFill>
              </a:rPr>
              <a:t>ЗДОРОВЫЙ ОБРАЗ ЖИЗНИ!</a:t>
            </a:r>
            <a:r>
              <a:rPr lang="ru-RU" sz="4400" dirty="0" smtClean="0">
                <a:solidFill>
                  <a:srgbClr val="C00000"/>
                </a:solidFill>
              </a:rPr>
              <a:t>»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077072"/>
            <a:ext cx="6698438" cy="144016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Автор: заместитель заведующего по ВМР</a:t>
            </a:r>
          </a:p>
          <a:p>
            <a:pPr algn="ctr"/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 МАДОУ детский сад №170</a:t>
            </a:r>
          </a:p>
          <a:p>
            <a:pPr algn="ctr"/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5">
                    <a:lumMod val="75000"/>
                  </a:schemeClr>
                </a:solidFill>
              </a:rPr>
              <a:t>Майборода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 Яна Игоревна </a:t>
            </a:r>
            <a:b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 </a:t>
            </a:r>
          </a:p>
          <a:p>
            <a:pPr algn="ctr"/>
            <a:endParaRPr lang="ru-RU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Екатеринбург, 2017</a:t>
            </a:r>
            <a:endParaRPr lang="ru-RU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1844" y="188640"/>
            <a:ext cx="80538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dirty="0"/>
              <a:t>д</a:t>
            </a:r>
            <a:r>
              <a:rPr lang="ru-RU" dirty="0" smtClean="0"/>
              <a:t>етский сад № 170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8352928" cy="6141296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Составляющие ЗОЖ:</a:t>
            </a:r>
          </a:p>
          <a:p>
            <a:r>
              <a:rPr lang="ru-RU" dirty="0" smtClean="0"/>
              <a:t>Двигательная активность, физическая культура и спорт;</a:t>
            </a:r>
          </a:p>
          <a:p>
            <a:r>
              <a:rPr lang="ru-RU" dirty="0" smtClean="0"/>
              <a:t>Закаливание;</a:t>
            </a:r>
          </a:p>
          <a:p>
            <a:r>
              <a:rPr lang="ru-RU" dirty="0" smtClean="0"/>
              <a:t>Рациональный режим;</a:t>
            </a:r>
          </a:p>
          <a:p>
            <a:r>
              <a:rPr lang="ru-RU" dirty="0" smtClean="0"/>
              <a:t>Рациональное питание;</a:t>
            </a:r>
          </a:p>
          <a:p>
            <a:r>
              <a:rPr lang="ru-RU" dirty="0" smtClean="0"/>
              <a:t>Личная гигиена;</a:t>
            </a:r>
          </a:p>
          <a:p>
            <a:r>
              <a:rPr lang="ru-RU" dirty="0" smtClean="0"/>
              <a:t>Благоприятная психологическая обстановка в детском саду и семье;</a:t>
            </a:r>
          </a:p>
          <a:p>
            <a:r>
              <a:rPr lang="ru-RU" dirty="0" smtClean="0"/>
              <a:t>Экологически грамотное поведение.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15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636912"/>
            <a:ext cx="6012160" cy="3861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15328" cy="7200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Двигательная активность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363272" cy="542121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Систематическая двигательная активность способствует укреплению и сохранению здоровья детей, улучшает самочувствие, повышает работоспособность. 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садик\отчет\DSCN14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276871"/>
            <a:ext cx="5832648" cy="4406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2852"/>
            <a:ext cx="8678198" cy="2566068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Игра в сочетании с художественным словом, словом и движением, имитаций, звукоподражанием придают обучению увлекательную форму, создает эмоциональный подъём, положительных эмоций и радости на занятии.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1913.JPG"/>
          <p:cNvPicPr>
            <a:picLocks noChangeAspect="1"/>
          </p:cNvPicPr>
          <p:nvPr/>
        </p:nvPicPr>
        <p:blipFill>
          <a:blip r:embed="rId2" cstate="print"/>
          <a:srcRect r="857" b="21150"/>
          <a:stretch>
            <a:fillRect/>
          </a:stretch>
        </p:blipFill>
        <p:spPr>
          <a:xfrm>
            <a:off x="3707904" y="3140968"/>
            <a:ext cx="5292588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435280" cy="79208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Средства двигательной активности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363272" cy="54212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• Физические упражнения;     </a:t>
            </a:r>
          </a:p>
          <a:p>
            <a:pPr>
              <a:buNone/>
            </a:pPr>
            <a:r>
              <a:rPr lang="ru-RU" dirty="0" smtClean="0"/>
              <a:t>• Физкультминутки;</a:t>
            </a:r>
          </a:p>
          <a:p>
            <a:pPr>
              <a:buNone/>
            </a:pPr>
            <a:r>
              <a:rPr lang="ru-RU" dirty="0" smtClean="0"/>
              <a:t>• Эмоциональные разрядки;</a:t>
            </a:r>
          </a:p>
          <a:p>
            <a:pPr>
              <a:buNone/>
            </a:pPr>
            <a:r>
              <a:rPr lang="ru-RU" dirty="0" smtClean="0"/>
              <a:t>• Гимнастика </a:t>
            </a:r>
          </a:p>
          <a:p>
            <a:pPr>
              <a:buNone/>
            </a:pPr>
            <a:r>
              <a:rPr lang="ru-RU" dirty="0" smtClean="0"/>
              <a:t>(оздоровительная после сна) ;</a:t>
            </a:r>
          </a:p>
          <a:p>
            <a:pPr>
              <a:buNone/>
            </a:pPr>
            <a:r>
              <a:rPr lang="ru-RU" dirty="0" smtClean="0"/>
              <a:t>• Пальчиковая гимнастика, </a:t>
            </a:r>
          </a:p>
          <a:p>
            <a:pPr>
              <a:buNone/>
            </a:pPr>
            <a:r>
              <a:rPr lang="ru-RU" dirty="0" smtClean="0"/>
              <a:t>зрительная, дыхательная, </a:t>
            </a:r>
          </a:p>
          <a:p>
            <a:pPr>
              <a:buNone/>
            </a:pPr>
            <a:r>
              <a:rPr lang="ru-RU" dirty="0" smtClean="0"/>
              <a:t>корригирующая;</a:t>
            </a:r>
          </a:p>
          <a:p>
            <a:pPr>
              <a:buNone/>
            </a:pPr>
            <a:r>
              <a:rPr lang="ru-RU" dirty="0" smtClean="0"/>
              <a:t>• Подвижные и </a:t>
            </a:r>
          </a:p>
          <a:p>
            <a:pPr>
              <a:buNone/>
            </a:pPr>
            <a:r>
              <a:rPr lang="ru-RU" dirty="0" smtClean="0"/>
              <a:t>спортивные игры</a:t>
            </a:r>
            <a:endParaRPr lang="ru-RU" sz="1800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15328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Закаливание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7" name="Содержимое 6" descr="DSCN141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41916" y="1600200"/>
            <a:ext cx="6498167" cy="4873625"/>
          </a:xfrm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13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968471"/>
            <a:ext cx="6120680" cy="45905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15328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Регулярные прогулки на свежем воздухе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19256" cy="5349208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Регулярные прогулки на свежем воздухе способствуют оздоровлению и закаливанию организма детей. </a:t>
            </a: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14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2960948"/>
            <a:ext cx="4932040" cy="3699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15328" cy="7200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Принципы закаливания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363272" cy="5421216"/>
          </a:xfrm>
        </p:spPr>
        <p:txBody>
          <a:bodyPr>
            <a:normAutofit/>
          </a:bodyPr>
          <a:lstStyle/>
          <a:p>
            <a:r>
              <a:rPr lang="ru-RU" dirty="0" smtClean="0"/>
              <a:t>- постепенность;</a:t>
            </a:r>
          </a:p>
          <a:p>
            <a:r>
              <a:rPr lang="ru-RU" dirty="0" smtClean="0"/>
              <a:t>- систематичность;</a:t>
            </a:r>
          </a:p>
          <a:p>
            <a:r>
              <a:rPr lang="ru-RU" dirty="0" smtClean="0"/>
              <a:t>- комплексность;</a:t>
            </a:r>
          </a:p>
          <a:p>
            <a:r>
              <a:rPr lang="ru-RU" dirty="0" smtClean="0"/>
              <a:t>- учет индивидуальных особенностей.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15328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Режим дня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19256" cy="5349208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Принципы:</a:t>
            </a:r>
          </a:p>
          <a:p>
            <a:pPr algn="just">
              <a:buFontTx/>
              <a:buChar char="-"/>
            </a:pPr>
            <a:r>
              <a:rPr lang="ru-RU" dirty="0" smtClean="0"/>
              <a:t>Строгое выполнение;</a:t>
            </a:r>
          </a:p>
          <a:p>
            <a:pPr algn="just">
              <a:buFontTx/>
              <a:buChar char="-"/>
            </a:pPr>
            <a:r>
              <a:rPr lang="ru-RU" dirty="0" smtClean="0"/>
              <a:t>Недопустимость частых изменений;</a:t>
            </a:r>
          </a:p>
          <a:p>
            <a:pPr algn="just">
              <a:buFontTx/>
              <a:buChar char="-"/>
            </a:pPr>
            <a:r>
              <a:rPr lang="ru-RU" dirty="0" smtClean="0"/>
              <a:t>Доступность – соответствие  возрастным психическим особенностям.</a:t>
            </a:r>
          </a:p>
          <a:p>
            <a:pPr algn="just">
              <a:buFontTx/>
              <a:buChar char="-"/>
            </a:pPr>
            <a:endParaRPr lang="ru-RU" dirty="0" smtClean="0"/>
          </a:p>
          <a:p>
            <a:pPr algn="just">
              <a:buFontTx/>
              <a:buChar char="-"/>
            </a:pPr>
            <a:endParaRPr lang="ru-RU" dirty="0"/>
          </a:p>
        </p:txBody>
      </p:sp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1506" y="3212976"/>
            <a:ext cx="4752528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15328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Сон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19256" cy="5349208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Важное условие для здоровья, бодрости и высокой работоспособности.</a:t>
            </a:r>
          </a:p>
          <a:p>
            <a:pPr algn="just">
              <a:buNone/>
            </a:pPr>
            <a:endParaRPr lang="ru-RU" dirty="0" smtClean="0"/>
          </a:p>
        </p:txBody>
      </p:sp>
      <p:pic>
        <p:nvPicPr>
          <p:cNvPr id="5" name="Рисунок 4" descr="DSCN14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2204864"/>
            <a:ext cx="6048672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1499.JPG"/>
          <p:cNvPicPr>
            <a:picLocks noChangeAspect="1"/>
          </p:cNvPicPr>
          <p:nvPr/>
        </p:nvPicPr>
        <p:blipFill>
          <a:blip r:embed="rId2" cstate="print"/>
          <a:srcRect l="1109" t="19225"/>
          <a:stretch>
            <a:fillRect/>
          </a:stretch>
        </p:blipFill>
        <p:spPr>
          <a:xfrm>
            <a:off x="3779912" y="3717032"/>
            <a:ext cx="4701750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15328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Оздоровительная гимнастика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19256" cy="534920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- гимнастика в постели, </a:t>
            </a:r>
          </a:p>
          <a:p>
            <a:pPr>
              <a:buNone/>
            </a:pPr>
            <a:r>
              <a:rPr lang="ru-RU" dirty="0" smtClean="0"/>
              <a:t>- упражнения направленные на профилактику плоскостопия и нарушений осанки, </a:t>
            </a:r>
          </a:p>
          <a:p>
            <a:pPr>
              <a:buNone/>
            </a:pPr>
            <a:r>
              <a:rPr lang="ru-RU" dirty="0" smtClean="0"/>
              <a:t> - дыхательная гимнастика, </a:t>
            </a:r>
          </a:p>
          <a:p>
            <a:pPr>
              <a:buNone/>
            </a:pPr>
            <a:r>
              <a:rPr lang="ru-RU" dirty="0" smtClean="0"/>
              <a:t> - индивидуальная или дифференцированная оздоровительная работа, </a:t>
            </a:r>
          </a:p>
          <a:p>
            <a:pPr>
              <a:buNone/>
            </a:pPr>
            <a:r>
              <a:rPr lang="ru-RU" dirty="0" smtClean="0"/>
              <a:t> - водные процедуры.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8424936" cy="6213304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Здоровый образ жизни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—  это концепция жизнедеятельности человека, направленная на улучшение и сохранение здоровья с помощью соответствующего питания, физической подготовки, морального настроя и отказа от вредных привычек.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564" y="2492896"/>
            <a:ext cx="4819650" cy="3609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15328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Режим питания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19256" cy="5349208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Очень большое значение для усвоения пищи имеет режим питания, то есть правильное распределение приемов ее в течение дня. Доказано, что при правильных промежутках между кормлениями к часу приема пищи создается здоровый аппетит. </a:t>
            </a:r>
          </a:p>
          <a:p>
            <a:pPr algn="just">
              <a:buNone/>
            </a:pPr>
            <a:endParaRPr lang="ru-RU" dirty="0" smtClean="0"/>
          </a:p>
        </p:txBody>
      </p:sp>
      <p:pic>
        <p:nvPicPr>
          <p:cNvPr id="5" name="Рисунок 4" descr="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3140968"/>
            <a:ext cx="4637315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424936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/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/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/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Культурно-гигиенические навыки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208912" cy="4989168"/>
          </a:xfrm>
        </p:spPr>
        <p:txBody>
          <a:bodyPr/>
          <a:lstStyle/>
          <a:p>
            <a:pPr algn="just">
              <a:buNone/>
            </a:pPr>
            <a:r>
              <a:rPr lang="ru-RU" sz="2800" dirty="0" smtClean="0"/>
              <a:t>С раннего детства нужно приучать ребенка к тому, что такие вещи, как расческа, постель, горшок, носовой платок, полотенце, зубная щетка, должны быть индивидуальными.</a:t>
            </a:r>
          </a:p>
          <a:p>
            <a:pPr algn="just">
              <a:buNone/>
            </a:pPr>
            <a:endParaRPr lang="ru-RU" sz="2800" dirty="0" smtClean="0"/>
          </a:p>
        </p:txBody>
      </p:sp>
      <p:pic>
        <p:nvPicPr>
          <p:cNvPr id="5" name="Рисунок 4" descr="Kinderzahnbuersten-im-Vergleich-804028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57301" y="3369170"/>
            <a:ext cx="4860540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15328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Экологически-грамотное поведение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DSCN18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589" y="1140335"/>
            <a:ext cx="4752528" cy="3564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19256" cy="5349208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36"/>
          <a:stretch/>
        </p:blipFill>
        <p:spPr>
          <a:xfrm>
            <a:off x="4490804" y="3284984"/>
            <a:ext cx="4653196" cy="34155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4990117" y="1140335"/>
            <a:ext cx="41538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Осознанное отношение к окружающей среде, как среде собственного обитания, разумное использование природных ресурсов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115328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Благоприятная психологическая обстановка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91264" cy="532859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Использование </a:t>
            </a:r>
            <a:r>
              <a:rPr lang="ru-RU" dirty="0" err="1" smtClean="0"/>
              <a:t>здоровьесберегающих</a:t>
            </a:r>
            <a:r>
              <a:rPr lang="ru-RU" dirty="0" smtClean="0"/>
              <a:t> технологий:</a:t>
            </a:r>
          </a:p>
          <a:p>
            <a:pPr marL="0" indent="0" algn="just">
              <a:buNone/>
            </a:pPr>
            <a:r>
              <a:rPr lang="ru-RU" dirty="0" smtClean="0"/>
              <a:t>Эмоциональные разрядки;</a:t>
            </a:r>
          </a:p>
          <a:p>
            <a:pPr marL="0" indent="0" algn="just">
              <a:buNone/>
            </a:pPr>
            <a:r>
              <a:rPr lang="ru-RU" dirty="0" smtClean="0"/>
              <a:t>Пальчиковая гимнастика;</a:t>
            </a:r>
          </a:p>
          <a:p>
            <a:pPr marL="0" indent="0" algn="just">
              <a:buNone/>
            </a:pPr>
            <a:r>
              <a:rPr lang="ru-RU" dirty="0" smtClean="0"/>
              <a:t>Лечебное </a:t>
            </a:r>
            <a:r>
              <a:rPr lang="ru-RU" dirty="0" smtClean="0"/>
              <a:t>плавание; </a:t>
            </a:r>
          </a:p>
          <a:p>
            <a:pPr marL="0" indent="0" algn="just">
              <a:buNone/>
            </a:pPr>
            <a:r>
              <a:rPr lang="ru-RU" dirty="0" err="1" smtClean="0"/>
              <a:t>Психогимнастика</a:t>
            </a:r>
            <a:r>
              <a:rPr lang="ru-RU" dirty="0" smtClean="0"/>
              <a:t>;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564904"/>
            <a:ext cx="5148064" cy="3861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20688"/>
            <a:ext cx="7200799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7710518" cy="85723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проблема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142984"/>
            <a:ext cx="8286808" cy="5500726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Следует отметить отсутствие у детей физических качеств (усидчивости, умения напрягаться без ущерба для здоровья, элементарно корректировать свое эмоциональное состояние, переключаться с одной деятельности на другую), то есть тех показателей, которые тесно связаны с самовоспитанием. </a:t>
            </a:r>
            <a:endParaRPr lang="ru-RU" dirty="0"/>
          </a:p>
        </p:txBody>
      </p:sp>
      <p:pic>
        <p:nvPicPr>
          <p:cNvPr id="4" name="Рисунок 3" descr="bahar-ogrencilerin-konsantrasyonunu-bozuyor-peki-ne-yapmali720fe264045b322173d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3452588"/>
            <a:ext cx="4383661" cy="29287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2852"/>
            <a:ext cx="8534182" cy="65265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Оздоровительные задачи ДОУ</a:t>
            </a:r>
          </a:p>
          <a:p>
            <a:pPr algn="ctr">
              <a:buNone/>
            </a:pPr>
            <a:endParaRPr lang="ru-RU" dirty="0" smtClean="0"/>
          </a:p>
          <a:p>
            <a:pPr marL="457200" indent="-457200" algn="just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   1. Охрана здоровья детей и формирование основы   культуры здоровья:</a:t>
            </a:r>
          </a:p>
          <a:p>
            <a:pPr marL="457200" indent="-457200">
              <a:buNone/>
            </a:pPr>
            <a:r>
              <a:rPr lang="ru-RU" sz="2800" dirty="0" smtClean="0"/>
              <a:t>  - сохранение и укрепление физического и психического здоровья детей; </a:t>
            </a:r>
          </a:p>
          <a:p>
            <a:pPr marL="457200" indent="-457200">
              <a:buNone/>
            </a:pPr>
            <a:r>
              <a:rPr lang="ru-RU" sz="2800" dirty="0" smtClean="0"/>
              <a:t>  - воспитание культурно-гигиенических навыков;</a:t>
            </a:r>
          </a:p>
          <a:p>
            <a:pPr marL="457200" indent="-457200">
              <a:buNone/>
            </a:pPr>
            <a:r>
              <a:rPr lang="ru-RU" sz="2800" dirty="0" smtClean="0"/>
              <a:t>  - формирование начальных представлений о здоровом образе жизни.</a:t>
            </a:r>
          </a:p>
          <a:p>
            <a:pPr>
              <a:buFontTx/>
              <a:buChar char="-"/>
            </a:pPr>
            <a:endParaRPr lang="ru-RU" sz="2800" dirty="0" smtClean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2852"/>
            <a:ext cx="8534182" cy="65265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  2. Совершенствование функций и систем организма: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/>
              <a:t>установка на использование правильного питания;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/>
              <a:t>использование оптимальных двигательных режимов для детей с учетом их возрастных и психологических и иных особенностей; 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/>
              <a:t>применение рекомендуемого режима дня;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/>
              <a:t> формирование правильной осанки;</a:t>
            </a:r>
          </a:p>
          <a:p>
            <a:pPr marL="457200" indent="-457200">
              <a:buAutoNum type="arabicPeriod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2852"/>
            <a:ext cx="8534182" cy="6526508"/>
          </a:xfrm>
        </p:spPr>
        <p:txBody>
          <a:bodyPr>
            <a:normAutofit/>
          </a:bodyPr>
          <a:lstStyle/>
          <a:p>
            <a:pPr marL="457200" indent="-457200" algn="just">
              <a:buNone/>
            </a:pPr>
            <a:endParaRPr lang="ru-RU" dirty="0" smtClean="0"/>
          </a:p>
          <a:p>
            <a:pPr marL="457200" indent="-457200" algn="just">
              <a:buNone/>
            </a:pPr>
            <a:r>
              <a:rPr lang="ru-RU" dirty="0" smtClean="0"/>
              <a:t>   </a:t>
            </a:r>
            <a:r>
              <a:rPr lang="ru-RU" sz="2800" b="1" dirty="0" smtClean="0">
                <a:solidFill>
                  <a:srgbClr val="C00000"/>
                </a:solidFill>
              </a:rPr>
              <a:t>3. Всестороннее физическое развитие: </a:t>
            </a:r>
          </a:p>
          <a:p>
            <a:pPr marL="457200" indent="-457200">
              <a:buNone/>
            </a:pPr>
            <a:r>
              <a:rPr lang="ru-RU" sz="2800" dirty="0" smtClean="0"/>
              <a:t> - формирование опорно-двигательного аппарата;</a:t>
            </a:r>
          </a:p>
          <a:p>
            <a:pPr marL="457200" indent="-457200">
              <a:buNone/>
            </a:pPr>
            <a:r>
              <a:rPr lang="ru-RU" sz="2800" dirty="0" smtClean="0"/>
              <a:t>  - формирование осанки; </a:t>
            </a:r>
          </a:p>
          <a:p>
            <a:pPr marL="457200" indent="-457200">
              <a:buNone/>
            </a:pPr>
            <a:r>
              <a:rPr lang="ru-RU" sz="2800" dirty="0" smtClean="0"/>
              <a:t>  - повышение физической и умственной работоспособности организма; </a:t>
            </a:r>
          </a:p>
          <a:p>
            <a:pPr marL="457200" indent="-457200">
              <a:buNone/>
            </a:pPr>
            <a:r>
              <a:rPr lang="ru-RU" sz="2800" dirty="0" smtClean="0"/>
              <a:t>   - закаливание.</a:t>
            </a:r>
          </a:p>
          <a:p>
            <a:pPr marL="457200" indent="-457200">
              <a:buAutoNum type="arabicPeriod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285728"/>
            <a:ext cx="8605620" cy="63836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Образовательные задачи ДОУ</a:t>
            </a:r>
          </a:p>
          <a:p>
            <a:pPr algn="ctr">
              <a:buNone/>
            </a:pPr>
            <a:endParaRPr lang="ru-RU" dirty="0" smtClean="0"/>
          </a:p>
          <a:p>
            <a:pPr algn="just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  1. Формирование у детей интереса и ценностного отношения к занятиям физической культурой, гармоничное физическое развитие:</a:t>
            </a:r>
          </a:p>
          <a:p>
            <a:pPr algn="just">
              <a:buFontTx/>
              <a:buChar char="-"/>
            </a:pPr>
            <a:r>
              <a:rPr lang="ru-RU" sz="2800" dirty="0" smtClean="0"/>
              <a:t>развитие физических качеств (скоростных, силовых, гибкости, выносливости и координации);</a:t>
            </a:r>
          </a:p>
          <a:p>
            <a:pPr algn="just">
              <a:buFontTx/>
              <a:buChar char="-"/>
            </a:pPr>
            <a:r>
              <a:rPr lang="ru-RU" sz="2800" dirty="0" smtClean="0"/>
              <a:t>накопление и обогащение двигательного опыта детей (овладение основными движениями).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285728"/>
            <a:ext cx="8605620" cy="638363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Образовательные задачи ДОУ</a:t>
            </a:r>
          </a:p>
          <a:p>
            <a:pPr algn="ctr">
              <a:buNone/>
            </a:pPr>
            <a:endParaRPr lang="ru-RU" dirty="0" smtClean="0"/>
          </a:p>
          <a:p>
            <a:pPr lvl="0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2.  </a:t>
            </a:r>
            <a:r>
              <a:rPr lang="ru-RU" sz="3000" b="1" dirty="0" smtClean="0">
                <a:solidFill>
                  <a:srgbClr val="C00000"/>
                </a:solidFill>
              </a:rPr>
              <a:t>Овладение знаниями:</a:t>
            </a:r>
          </a:p>
          <a:p>
            <a:pPr>
              <a:buNone/>
            </a:pPr>
            <a:r>
              <a:rPr lang="ru-RU" sz="2800" dirty="0" smtClean="0"/>
              <a:t> - о физических упражнениях, их структуре и воздействии на организм;</a:t>
            </a:r>
          </a:p>
          <a:p>
            <a:pPr>
              <a:buNone/>
            </a:pPr>
            <a:r>
              <a:rPr lang="ru-RU" sz="2800" dirty="0" smtClean="0"/>
              <a:t> - осознание своих двигательных действий;</a:t>
            </a:r>
          </a:p>
          <a:p>
            <a:pPr>
              <a:buNone/>
            </a:pPr>
            <a:r>
              <a:rPr lang="ru-RU" sz="2800" dirty="0" smtClean="0"/>
              <a:t> - освоение физкультурной и пространственной терминологии (исходные положения, колонна, шеренга, вверх-вниз и др.)</a:t>
            </a:r>
          </a:p>
          <a:p>
            <a:pPr>
              <a:buNone/>
            </a:pPr>
            <a:r>
              <a:rPr lang="ru-RU" sz="2800" dirty="0" smtClean="0"/>
              <a:t> - </a:t>
            </a:r>
            <a:r>
              <a:rPr lang="ru-RU" sz="2800" dirty="0"/>
              <a:t>о</a:t>
            </a:r>
            <a:r>
              <a:rPr lang="ru-RU" sz="2800" dirty="0" smtClean="0"/>
              <a:t> названии предметов, снарядов, пособий, </a:t>
            </a:r>
            <a:r>
              <a:rPr lang="ru-RU" sz="2800" dirty="0" smtClean="0"/>
              <a:t>способах </a:t>
            </a:r>
            <a:r>
              <a:rPr lang="ru-RU" sz="2800" dirty="0" smtClean="0"/>
              <a:t>и </a:t>
            </a:r>
            <a:r>
              <a:rPr lang="ru-RU" sz="2800" dirty="0" smtClean="0"/>
              <a:t>правилах </a:t>
            </a:r>
            <a:r>
              <a:rPr lang="ru-RU" sz="2800" dirty="0" smtClean="0"/>
              <a:t>пользования ими;</a:t>
            </a:r>
          </a:p>
          <a:p>
            <a:pPr>
              <a:buNone/>
            </a:pPr>
            <a:r>
              <a:rPr lang="ru-RU" sz="2800" dirty="0" smtClean="0"/>
              <a:t> - о формировании телесной рефлексии (понимание своего тела);</a:t>
            </a:r>
          </a:p>
          <a:p>
            <a:pPr>
              <a:buNone/>
            </a:pPr>
            <a:r>
              <a:rPr lang="ru-RU" sz="2800" dirty="0" smtClean="0"/>
              <a:t> - об окружающем, обогащение словарного запаса, развитие психических процессов.</a:t>
            </a:r>
          </a:p>
          <a:p>
            <a:pPr algn="just">
              <a:buNone/>
            </a:pPr>
            <a:endParaRPr lang="ru-RU" sz="2800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285728"/>
            <a:ext cx="8605620" cy="63836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Воспитательные  задачи ДОУ</a:t>
            </a:r>
            <a:endParaRPr lang="ru-RU" dirty="0" smtClean="0"/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  Воспитывать:</a:t>
            </a:r>
          </a:p>
          <a:p>
            <a:pPr>
              <a:buFontTx/>
              <a:buChar char="-"/>
            </a:pPr>
            <a:r>
              <a:rPr lang="ru-RU" sz="2800" dirty="0" smtClean="0"/>
              <a:t>потребность в ежедневных  физических упражнениях;</a:t>
            </a:r>
          </a:p>
          <a:p>
            <a:pPr>
              <a:buFontTx/>
              <a:buChar char="-"/>
            </a:pPr>
            <a:r>
              <a:rPr lang="ru-RU" sz="2800" dirty="0" smtClean="0"/>
              <a:t>гигиенические навыки;</a:t>
            </a:r>
          </a:p>
          <a:p>
            <a:pPr>
              <a:buFontTx/>
              <a:buChar char="-"/>
            </a:pPr>
            <a:r>
              <a:rPr lang="ru-RU" sz="2800" dirty="0" smtClean="0"/>
              <a:t>волевые качества- смелость, решительность;</a:t>
            </a:r>
          </a:p>
          <a:p>
            <a:pPr>
              <a:buFontTx/>
              <a:buChar char="-"/>
            </a:pPr>
            <a:r>
              <a:rPr lang="ru-RU" sz="2800" dirty="0" smtClean="0"/>
              <a:t>трудолюбие;</a:t>
            </a:r>
          </a:p>
          <a:p>
            <a:pPr>
              <a:buNone/>
            </a:pP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4" name="Рисунок 3" descr="ds4_trudvesn2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96703" y="3263758"/>
            <a:ext cx="4394872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1928</TotalTime>
  <Words>702</Words>
  <Application>Microsoft Office PowerPoint</Application>
  <PresentationFormat>Экран (4:3)</PresentationFormat>
  <Paragraphs>107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«МЫ - ЗА ЗДОРОВЫЙ ОБРАЗ ЖИЗНИ!»</vt:lpstr>
      <vt:lpstr>Презентация PowerPoint</vt:lpstr>
      <vt:lpstr>проблема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Двигательная активность</vt:lpstr>
      <vt:lpstr>Презентация PowerPoint</vt:lpstr>
      <vt:lpstr>Средства двигательной активности</vt:lpstr>
      <vt:lpstr>Закаливание</vt:lpstr>
      <vt:lpstr>Регулярные прогулки на свежем воздухе</vt:lpstr>
      <vt:lpstr>Принципы закаливания</vt:lpstr>
      <vt:lpstr>Режим дня</vt:lpstr>
      <vt:lpstr>Сон</vt:lpstr>
      <vt:lpstr>Оздоровительная гимнастика</vt:lpstr>
      <vt:lpstr>Режим питания</vt:lpstr>
      <vt:lpstr>   Культурно-гигиенические навыки</vt:lpstr>
      <vt:lpstr>Экологически-грамотное поведение</vt:lpstr>
      <vt:lpstr>Благоприятная психологическая обстановка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ЭФЕКТИВНОСТЬ ПЕДАГОГИЧЕСКИХ ПРИЁМОВ ДЛЯ РАЗВИТИЯ  МЕЛКОЙ МОТОРИКИ ДЕТЕЙ РАННЕГО ВОЗРАСТА </dc:title>
  <dc:creator>Любимая Танечка</dc:creator>
  <cp:lastModifiedBy>PC  to go</cp:lastModifiedBy>
  <cp:revision>105</cp:revision>
  <dcterms:created xsi:type="dcterms:W3CDTF">2013-01-07T15:09:15Z</dcterms:created>
  <dcterms:modified xsi:type="dcterms:W3CDTF">2017-02-13T04:47:33Z</dcterms:modified>
</cp:coreProperties>
</file>